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Lato Light" panose="020B060402020202020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GRcJTHqqkv4VjVloxh/KvXpwF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C3434B-8514-449F-98DB-786EC14DEC43}">
  <a:tblStyle styleId="{84C3434B-8514-449F-98DB-786EC14DEC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31" d="100"/>
          <a:sy n="31" d="100"/>
        </p:scale>
        <p:origin x="832" y="1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customschemas.google.com/relationships/presentationmetadata" Target="meta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92da56d88_2_4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d92da56d88_2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d92da56d88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d92da56d8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92da56d88_0_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d92da56d8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92da56d88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d92da56d8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92da56d88_2_4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d92da56d88_2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 gris con logo">
  <p:cSld name="Diapo gris con logo">
    <p:bg>
      <p:bgPr>
        <a:solidFill>
          <a:srgbClr val="41434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98B1BE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con 4 imagenes">
  <p:cSld name="Diapo con 4 imagene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>
            <a:spLocks noGrp="1"/>
          </p:cNvSpPr>
          <p:nvPr>
            <p:ph type="pic" idx="2"/>
          </p:nvPr>
        </p:nvSpPr>
        <p:spPr>
          <a:xfrm>
            <a:off x="2483555" y="4030297"/>
            <a:ext cx="4064000" cy="4064000"/>
          </a:xfrm>
          <a:prstGeom prst="rect">
            <a:avLst/>
          </a:prstGeom>
          <a:solidFill>
            <a:srgbClr val="E535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200"/>
              </a:spcBef>
              <a:spcAft>
                <a:spcPts val="0"/>
              </a:spcAft>
              <a:buSzPts val="600"/>
              <a:buFont typeface="Arial"/>
              <a:buChar char="•"/>
              <a:defRPr sz="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5"/>
          <p:cNvSpPr>
            <a:spLocks noGrp="1"/>
          </p:cNvSpPr>
          <p:nvPr>
            <p:ph type="pic" idx="3"/>
          </p:nvPr>
        </p:nvSpPr>
        <p:spPr>
          <a:xfrm>
            <a:off x="7629407" y="4030297"/>
            <a:ext cx="4064000" cy="4064000"/>
          </a:xfrm>
          <a:prstGeom prst="rect">
            <a:avLst/>
          </a:prstGeom>
          <a:solidFill>
            <a:srgbClr val="E535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200"/>
              </a:spcBef>
              <a:spcAft>
                <a:spcPts val="0"/>
              </a:spcAft>
              <a:buSzPts val="600"/>
              <a:buFont typeface="Arial"/>
              <a:buChar char="•"/>
              <a:defRPr sz="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5"/>
          <p:cNvSpPr>
            <a:spLocks noGrp="1"/>
          </p:cNvSpPr>
          <p:nvPr>
            <p:ph type="pic" idx="4"/>
          </p:nvPr>
        </p:nvSpPr>
        <p:spPr>
          <a:xfrm>
            <a:off x="12775259" y="4030297"/>
            <a:ext cx="4064000" cy="4064000"/>
          </a:xfrm>
          <a:prstGeom prst="rect">
            <a:avLst/>
          </a:prstGeom>
          <a:solidFill>
            <a:srgbClr val="E535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200"/>
              </a:spcBef>
              <a:spcAft>
                <a:spcPts val="0"/>
              </a:spcAft>
              <a:buSzPts val="600"/>
              <a:buFont typeface="Arial"/>
              <a:buChar char="•"/>
              <a:defRPr sz="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>
            <a:spLocks noGrp="1"/>
          </p:cNvSpPr>
          <p:nvPr>
            <p:ph type="pic" idx="5"/>
          </p:nvPr>
        </p:nvSpPr>
        <p:spPr>
          <a:xfrm>
            <a:off x="17921111" y="4030297"/>
            <a:ext cx="4064000" cy="4064000"/>
          </a:xfrm>
          <a:prstGeom prst="rect">
            <a:avLst/>
          </a:prstGeom>
          <a:solidFill>
            <a:srgbClr val="E535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200"/>
              </a:spcBef>
              <a:spcAft>
                <a:spcPts val="0"/>
              </a:spcAft>
              <a:buSzPts val="600"/>
              <a:buFont typeface="Arial"/>
              <a:buChar char="•"/>
              <a:defRPr sz="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d92da56d88_2_86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gd92da56d88_2_8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2800"/>
            </a:lvl9pPr>
          </a:lstStyle>
          <a:p>
            <a:endParaRPr/>
          </a:p>
        </p:txBody>
      </p:sp>
      <p:sp>
        <p:nvSpPr>
          <p:cNvPr id="39" name="Google Shape;39;gd92da56d88_2_86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gd92da56d88_2_86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gd92da56d88_2_86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con imagen">
  <p:cSld name="Diapo con imagen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6"/>
          <p:cNvSpPr>
            <a:spLocks noGrp="1"/>
          </p:cNvSpPr>
          <p:nvPr>
            <p:ph type="pic" idx="2"/>
          </p:nvPr>
        </p:nvSpPr>
        <p:spPr>
          <a:xfrm>
            <a:off x="14487525" y="0"/>
            <a:ext cx="10066338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 roja con logo" type="tx">
  <p:cSld name="TITLE_AND_BODY">
    <p:bg>
      <p:bgPr>
        <a:solidFill>
          <a:srgbClr val="E53526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con imagen circular">
  <p:cSld name="Diapo con imagen circula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/>
          <p:nvPr/>
        </p:nvSpPr>
        <p:spPr>
          <a:xfrm>
            <a:off x="15748002" y="3781779"/>
            <a:ext cx="11599332" cy="11599332"/>
          </a:xfrm>
          <a:prstGeom prst="ellipse">
            <a:avLst/>
          </a:pr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con imagen circular 2">
  <p:cSld name="Diapo con imagen circular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>
            <a:spLocks noGrp="1"/>
          </p:cNvSpPr>
          <p:nvPr>
            <p:ph type="pic" idx="2"/>
          </p:nvPr>
        </p:nvSpPr>
        <p:spPr>
          <a:xfrm>
            <a:off x="-4402667" y="2830852"/>
            <a:ext cx="13941778" cy="13941778"/>
          </a:xfrm>
          <a:prstGeom prst="rect">
            <a:avLst/>
          </a:prstGeom>
          <a:solidFill>
            <a:srgbClr val="E535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200"/>
              </a:spcBef>
              <a:spcAft>
                <a:spcPts val="0"/>
              </a:spcAft>
              <a:buSzPts val="600"/>
              <a:buFont typeface="Arial"/>
              <a:buChar char="•"/>
              <a:defRPr sz="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blanca">
  <p:cSld name="Diapo blanc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opción 2">
  <p:cSld name="Diapo opción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/>
          <p:nvPr/>
        </p:nvSpPr>
        <p:spPr>
          <a:xfrm>
            <a:off x="-2134219" y="-73784"/>
            <a:ext cx="9761849" cy="138634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094" y="21580"/>
                </a:moveTo>
                <a:lnTo>
                  <a:pt x="21600" y="0"/>
                </a:lnTo>
                <a:lnTo>
                  <a:pt x="14" y="20"/>
                </a:lnTo>
                <a:lnTo>
                  <a:pt x="0" y="21600"/>
                </a:lnTo>
                <a:lnTo>
                  <a:pt x="16126" y="21480"/>
                </a:lnTo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1"/>
          <p:cNvSpPr/>
          <p:nvPr/>
        </p:nvSpPr>
        <p:spPr>
          <a:xfrm>
            <a:off x="56309" y="3433306"/>
            <a:ext cx="8428494" cy="8428494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14343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roja">
  <p:cSld name="Diapo roja">
    <p:bg>
      <p:bgPr>
        <a:solidFill>
          <a:srgbClr val="E53526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3"/>
          <p:cNvSpPr>
            <a:spLocks noGrp="1"/>
          </p:cNvSpPr>
          <p:nvPr>
            <p:ph type="pic" idx="2"/>
          </p:nvPr>
        </p:nvSpPr>
        <p:spPr>
          <a:xfrm>
            <a:off x="12163778" y="1064460"/>
            <a:ext cx="14660924" cy="146609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200"/>
              </a:spcBef>
              <a:spcAft>
                <a:spcPts val="0"/>
              </a:spcAft>
              <a:buSzPts val="3750"/>
              <a:buFont typeface="Arial"/>
              <a:buChar char="•"/>
              <a:defRPr sz="5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3006" y="-270953"/>
            <a:ext cx="10847534" cy="1197981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/>
          <p:nvPr/>
        </p:nvSpPr>
        <p:spPr>
          <a:xfrm>
            <a:off x="0" y="0"/>
            <a:ext cx="24450540" cy="10783528"/>
          </a:xfrm>
          <a:prstGeom prst="rect">
            <a:avLst/>
          </a:pr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3480" y="-550821"/>
            <a:ext cx="10847534" cy="1197981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 txBox="1"/>
          <p:nvPr/>
        </p:nvSpPr>
        <p:spPr>
          <a:xfrm>
            <a:off x="2050775" y="1743050"/>
            <a:ext cx="18788400" cy="75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dirty="0">
                <a:solidFill>
                  <a:schemeClr val="lt1"/>
                </a:solidFill>
              </a:rPr>
              <a:t>Barreras de </a:t>
            </a:r>
            <a:r>
              <a:rPr lang="en-US" sz="13800" dirty="0" err="1">
                <a:solidFill>
                  <a:schemeClr val="lt1"/>
                </a:solidFill>
              </a:rPr>
              <a:t>Acceso</a:t>
            </a:r>
            <a:r>
              <a:rPr lang="en-US" sz="13800">
                <a:solidFill>
                  <a:schemeClr val="lt1"/>
                </a:solidFill>
              </a:rPr>
              <a:t> a la Justicia y </a:t>
            </a:r>
            <a:r>
              <a:rPr lang="en-US" sz="13800" dirty="0" err="1">
                <a:solidFill>
                  <a:schemeClr val="lt1"/>
                </a:solidFill>
              </a:rPr>
              <a:t>abordaje</a:t>
            </a:r>
            <a:r>
              <a:rPr lang="en-US" sz="13800" dirty="0">
                <a:solidFill>
                  <a:schemeClr val="lt1"/>
                </a:solidFill>
              </a:rPr>
              <a:t> de </a:t>
            </a:r>
            <a:r>
              <a:rPr lang="en-US" sz="13800" dirty="0" err="1">
                <a:solidFill>
                  <a:schemeClr val="lt1"/>
                </a:solidFill>
              </a:rPr>
              <a:t>casos</a:t>
            </a:r>
            <a:endParaRPr sz="13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lt1"/>
                </a:solidFill>
              </a:rPr>
              <a:t>Pilar n° 4 - </a:t>
            </a:r>
            <a:r>
              <a:rPr lang="en-US" sz="7200" dirty="0" err="1">
                <a:solidFill>
                  <a:schemeClr val="lt1"/>
                </a:solidFill>
              </a:rPr>
              <a:t>Iniciativa</a:t>
            </a:r>
            <a:r>
              <a:rPr lang="en-US" sz="7200" dirty="0">
                <a:solidFill>
                  <a:schemeClr val="lt1"/>
                </a:solidFill>
              </a:rPr>
              <a:t> </a:t>
            </a:r>
            <a:r>
              <a:rPr lang="en-US" sz="7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Spotlight </a:t>
            </a:r>
            <a:r>
              <a:rPr lang="en-US" sz="7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7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Argentina </a:t>
            </a:r>
            <a:endParaRPr sz="7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lt1"/>
              </a:solidFill>
            </a:endParaRPr>
          </a:p>
        </p:txBody>
      </p:sp>
      <p:pic>
        <p:nvPicPr>
          <p:cNvPr id="50" name="Google Shape;50;p1" descr="logos spotlight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9376" y="11725920"/>
            <a:ext cx="12346245" cy="123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4E5EFFAA-F702-4931-B5D6-275082AC39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1"/>
          <a:stretch/>
        </p:blipFill>
        <p:spPr>
          <a:xfrm>
            <a:off x="4975516" y="11725920"/>
            <a:ext cx="1465127" cy="1236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/>
        </p:nvSpPr>
        <p:spPr>
          <a:xfrm>
            <a:off x="1348939" y="1269513"/>
            <a:ext cx="189294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414343"/>
                </a:solidFill>
              </a:rPr>
              <a:t>La Entrevista</a:t>
            </a:r>
            <a:endParaRPr sz="7200" cap="none">
              <a:solidFill>
                <a:srgbClr val="41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 cap="none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826491" y="1511960"/>
            <a:ext cx="241900" cy="1774034"/>
          </a:xfrm>
          <a:prstGeom prst="rect">
            <a:avLst/>
          </a:prstGeom>
          <a:solidFill>
            <a:srgbClr val="98B0BE"/>
          </a:solidFill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348939" y="5307330"/>
            <a:ext cx="11460300" cy="7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E53526"/>
                </a:solidFill>
              </a:rPr>
              <a:t>Entrevista Narrativa: </a:t>
            </a:r>
            <a:r>
              <a:rPr lang="en-US" sz="3600">
                <a:solidFill>
                  <a:srgbClr val="E535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0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343"/>
              </a:buClr>
              <a:buSzPts val="3500"/>
              <a:buChar char="●"/>
            </a:pPr>
            <a:r>
              <a:rPr lang="en-US" sz="3500">
                <a:solidFill>
                  <a:srgbClr val="414343"/>
                </a:solidFill>
              </a:rPr>
              <a:t>Iniciar con una pregunta abierta.</a:t>
            </a:r>
            <a:endParaRPr sz="3600">
              <a:solidFill>
                <a:srgbClr val="414343"/>
              </a:solidFill>
            </a:endParaRPr>
          </a:p>
          <a:p>
            <a:pPr marL="457200" marR="0" lvl="0" indent="-450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343"/>
              </a:buClr>
              <a:buSzPts val="3500"/>
              <a:buChar char="●"/>
            </a:pPr>
            <a:r>
              <a:rPr lang="en-US" sz="3400">
                <a:solidFill>
                  <a:schemeClr val="dk2"/>
                </a:solidFill>
              </a:rPr>
              <a:t>Preguntas tendientes a completar vacíos, esclarecer situaciones.</a:t>
            </a:r>
            <a:endParaRPr sz="3400">
              <a:solidFill>
                <a:schemeClr val="dk2"/>
              </a:solidFill>
            </a:endParaRPr>
          </a:p>
          <a:p>
            <a:pPr marL="457200" marR="0" lvl="0" indent="-450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343"/>
              </a:buClr>
              <a:buSzPts val="3500"/>
              <a:buChar char="●"/>
            </a:pPr>
            <a:r>
              <a:rPr lang="en-US" sz="3400">
                <a:solidFill>
                  <a:schemeClr val="dk2"/>
                </a:solidFill>
              </a:rPr>
              <a:t>Solicitar que se especifiquen situaciones o hechos.</a:t>
            </a:r>
            <a:endParaRPr sz="3400">
              <a:solidFill>
                <a:schemeClr val="dk2"/>
              </a:solidFill>
            </a:endParaRPr>
          </a:p>
          <a:p>
            <a:pPr marL="457200" marR="0" lvl="0" indent="-444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●"/>
            </a:pPr>
            <a:r>
              <a:rPr lang="en-US" sz="3400">
                <a:solidFill>
                  <a:schemeClr val="dk2"/>
                </a:solidFill>
              </a:rPr>
              <a:t>La pregunta es una herramienta más que apunta a la toma de conciencia de esa persona y a su vez nos ayuda a acompañar. No abusar del recurso porque también puede ser invasivo y revictimizante.</a:t>
            </a:r>
            <a:endParaRPr sz="3400">
              <a:solidFill>
                <a:schemeClr val="dk2"/>
              </a:solidFill>
            </a:endParaRPr>
          </a:p>
          <a:p>
            <a:pPr marL="457200" marR="0" lvl="0" indent="-444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●"/>
            </a:pPr>
            <a:r>
              <a:rPr lang="en-US" sz="3400">
                <a:solidFill>
                  <a:schemeClr val="dk2"/>
                </a:solidFill>
              </a:rPr>
              <a:t>Realizar propuesta de abordaje, con su consentimiento expreso.</a:t>
            </a:r>
            <a:endParaRPr sz="3400">
              <a:solidFill>
                <a:schemeClr val="dk2"/>
              </a:solidFill>
            </a:endParaRPr>
          </a:p>
          <a:p>
            <a:pPr marL="457200" marR="0" lvl="0" indent="-444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●"/>
            </a:pPr>
            <a:r>
              <a:rPr lang="en-US" sz="3400">
                <a:solidFill>
                  <a:schemeClr val="dk2"/>
                </a:solidFill>
              </a:rPr>
              <a:t>Co-construcción de la estrategia</a:t>
            </a:r>
            <a:endParaRPr sz="34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414343"/>
              </a:solidFill>
            </a:endParaRPr>
          </a:p>
        </p:txBody>
      </p:sp>
      <p:pic>
        <p:nvPicPr>
          <p:cNvPr id="141" name="Google Shape;141;p4" descr="EAW_103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514" t="14265" r="18690" b="-6789"/>
          <a:stretch/>
        </p:blipFill>
        <p:spPr>
          <a:xfrm rot="-5400000">
            <a:off x="13683236" y="314986"/>
            <a:ext cx="12699999" cy="126909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92da56d88_2_467"/>
          <p:cNvSpPr txBox="1"/>
          <p:nvPr/>
        </p:nvSpPr>
        <p:spPr>
          <a:xfrm>
            <a:off x="10313125" y="1126425"/>
            <a:ext cx="13867800" cy="13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457200" marR="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●"/>
            </a:pPr>
            <a:r>
              <a:rPr lang="en-US" sz="4800">
                <a:solidFill>
                  <a:srgbClr val="414343"/>
                </a:solidFill>
              </a:rPr>
              <a:t>Entorno Social y Condiciones de vida.</a:t>
            </a:r>
            <a:endParaRPr sz="4800">
              <a:solidFill>
                <a:srgbClr val="414343"/>
              </a:solidFill>
            </a:endParaRPr>
          </a:p>
          <a:p>
            <a:pPr marL="457200" marR="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●"/>
            </a:pPr>
            <a:r>
              <a:rPr lang="en-US" sz="4800">
                <a:solidFill>
                  <a:srgbClr val="414343"/>
                </a:solidFill>
              </a:rPr>
              <a:t>Factores de discriminación </a:t>
            </a:r>
            <a:endParaRPr sz="4800">
              <a:solidFill>
                <a:srgbClr val="414343"/>
              </a:solidFill>
            </a:endParaRPr>
          </a:p>
          <a:p>
            <a:pPr marL="457200" marR="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-US" sz="4800">
                <a:solidFill>
                  <a:srgbClr val="414343"/>
                </a:solidFill>
              </a:rPr>
              <a:t>Historicidad de Violencia.</a:t>
            </a:r>
            <a:endParaRPr sz="4800">
              <a:solidFill>
                <a:srgbClr val="414343"/>
              </a:solidFill>
            </a:endParaRPr>
          </a:p>
          <a:p>
            <a:pPr marL="457200" marR="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-US" sz="4800">
                <a:solidFill>
                  <a:srgbClr val="414343"/>
                </a:solidFill>
              </a:rPr>
              <a:t>Red de contención</a:t>
            </a:r>
            <a:endParaRPr sz="4800">
              <a:solidFill>
                <a:srgbClr val="414343"/>
              </a:solidFill>
            </a:endParaRPr>
          </a:p>
          <a:p>
            <a:pPr marL="457200" marR="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●"/>
            </a:pPr>
            <a:r>
              <a:rPr lang="en-US" sz="4800">
                <a:solidFill>
                  <a:srgbClr val="414343"/>
                </a:solidFill>
                <a:latin typeface="Arial"/>
                <a:ea typeface="Arial"/>
                <a:cs typeface="Arial"/>
                <a:sym typeface="Arial"/>
              </a:rPr>
              <a:t>Cuál es la situación documentaria, si es migrante o refugiada</a:t>
            </a:r>
            <a:r>
              <a:rPr lang="en-US" sz="4800">
                <a:solidFill>
                  <a:srgbClr val="414343"/>
                </a:solidFill>
              </a:rPr>
              <a:t>.</a:t>
            </a:r>
            <a:endParaRPr sz="4800">
              <a:solidFill>
                <a:srgbClr val="414343"/>
              </a:solidFill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-US" sz="4800">
                <a:solidFill>
                  <a:srgbClr val="414343"/>
                </a:solidFill>
              </a:rPr>
              <a:t>Cuál es la situación socioeconómica, y habitacional.</a:t>
            </a:r>
            <a:endParaRPr sz="4800">
              <a:solidFill>
                <a:srgbClr val="414343"/>
              </a:solidFill>
            </a:endParaRPr>
          </a:p>
          <a:p>
            <a:pPr marL="457200" marR="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●"/>
            </a:pPr>
            <a:r>
              <a:rPr lang="en-US" sz="4800">
                <a:solidFill>
                  <a:srgbClr val="414343"/>
                </a:solidFill>
                <a:latin typeface="Arial"/>
                <a:ea typeface="Arial"/>
                <a:cs typeface="Arial"/>
                <a:sym typeface="Arial"/>
              </a:rPr>
              <a:t>Es de la comunidad indígena o rural.</a:t>
            </a:r>
            <a:endParaRPr sz="4800">
              <a:solidFill>
                <a:srgbClr val="41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-US" sz="4800">
                <a:solidFill>
                  <a:srgbClr val="414343"/>
                </a:solidFill>
              </a:rPr>
              <a:t>Identidad de género.</a:t>
            </a:r>
            <a:endParaRPr sz="4800">
              <a:solidFill>
                <a:srgbClr val="414343"/>
              </a:solidFill>
            </a:endParaRPr>
          </a:p>
          <a:p>
            <a:pPr marL="457200" marR="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●"/>
            </a:pPr>
            <a:r>
              <a:rPr lang="en-US" sz="4800">
                <a:solidFill>
                  <a:srgbClr val="414343"/>
                </a:solidFill>
                <a:latin typeface="Arial"/>
                <a:ea typeface="Arial"/>
                <a:cs typeface="Arial"/>
                <a:sym typeface="Arial"/>
              </a:rPr>
              <a:t>Cuál es el vínculo con el sistema de salud, si tiene alguna enfermedad o afección.</a:t>
            </a:r>
            <a:endParaRPr sz="4800">
              <a:solidFill>
                <a:srgbClr val="41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●"/>
            </a:pPr>
            <a:r>
              <a:rPr lang="en-US" sz="4800">
                <a:solidFill>
                  <a:srgbClr val="414343"/>
                </a:solidFill>
              </a:rPr>
              <a:t>D</a:t>
            </a:r>
            <a:r>
              <a:rPr lang="en-US" sz="4800">
                <a:solidFill>
                  <a:srgbClr val="414343"/>
                </a:solidFill>
                <a:latin typeface="Arial"/>
                <a:ea typeface="Arial"/>
                <a:cs typeface="Arial"/>
                <a:sym typeface="Arial"/>
              </a:rPr>
              <a:t>iscapacidad</a:t>
            </a:r>
            <a:endParaRPr sz="4800">
              <a:solidFill>
                <a:srgbClr val="41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●"/>
            </a:pPr>
            <a:r>
              <a:rPr lang="en-US" sz="4800">
                <a:solidFill>
                  <a:srgbClr val="414343"/>
                </a:solidFill>
              </a:rPr>
              <a:t>C</a:t>
            </a:r>
            <a:r>
              <a:rPr lang="en-US" sz="4800">
                <a:solidFill>
                  <a:srgbClr val="414343"/>
                </a:solidFill>
                <a:latin typeface="Arial"/>
                <a:ea typeface="Arial"/>
                <a:cs typeface="Arial"/>
                <a:sym typeface="Arial"/>
              </a:rPr>
              <a:t>onsumo problemático</a:t>
            </a:r>
            <a:endParaRPr sz="4800">
              <a:solidFill>
                <a:srgbClr val="41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●"/>
            </a:pPr>
            <a:r>
              <a:rPr lang="en-US" sz="4800">
                <a:solidFill>
                  <a:srgbClr val="414343"/>
                </a:solidFill>
                <a:latin typeface="Arial"/>
                <a:ea typeface="Arial"/>
                <a:cs typeface="Arial"/>
                <a:sym typeface="Arial"/>
              </a:rPr>
              <a:t>Ha pasado por situaciones de encierro o conflictos con la ley penal.</a:t>
            </a:r>
            <a:endParaRPr sz="4800">
              <a:solidFill>
                <a:srgbClr val="41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41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Arial"/>
              <a:buNone/>
            </a:pPr>
            <a:endParaRPr sz="4800" b="0" i="0" u="none" strike="noStrike" cap="none">
              <a:solidFill>
                <a:srgbClr val="41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d92da56d88_2_467"/>
          <p:cNvSpPr/>
          <p:nvPr/>
        </p:nvSpPr>
        <p:spPr>
          <a:xfrm>
            <a:off x="1226575" y="5388025"/>
            <a:ext cx="6691500" cy="48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</a:rPr>
              <a:t>CONTEXTUALIZAR HISTORIA Y RECORRIDO DE LA PERSONA: PERSPECTIVA INTERSECCIONAL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/>
          <p:nvPr/>
        </p:nvSpPr>
        <p:spPr>
          <a:xfrm>
            <a:off x="2336725" y="3323850"/>
            <a:ext cx="11326800" cy="6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Arial"/>
              <a:buNone/>
            </a:pPr>
            <a:r>
              <a:rPr lang="en-U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MUCHAS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032"/>
              </a:buClr>
              <a:buSzPts val="16600"/>
              <a:buFont typeface="Arial"/>
              <a:buNone/>
            </a:pPr>
            <a:r>
              <a:rPr lang="en-US" sz="16600" b="0" i="0" u="none" strike="noStrike" cap="none">
                <a:solidFill>
                  <a:srgbClr val="283032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r>
              <a:rPr lang="en-US" sz="16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7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Equip</a:t>
            </a:r>
            <a:r>
              <a:rPr lang="en-US" sz="7200">
                <a:solidFill>
                  <a:srgbClr val="FFFFFF"/>
                </a:solidFill>
              </a:rPr>
              <a:t>o</a:t>
            </a:r>
            <a:r>
              <a:rPr lang="en-US" sz="7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INECIP</a:t>
            </a:r>
            <a:endParaRPr sz="7200"/>
          </a:p>
        </p:txBody>
      </p:sp>
      <p:pic>
        <p:nvPicPr>
          <p:cNvPr id="153" name="Google Shape;1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3530" y="-570296"/>
            <a:ext cx="10847533" cy="1197981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3"/>
          <p:cNvSpPr txBox="1"/>
          <p:nvPr/>
        </p:nvSpPr>
        <p:spPr>
          <a:xfrm>
            <a:off x="2820956" y="10157257"/>
            <a:ext cx="10160448" cy="125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onu.org.ar/IniciativaSpotlightArgentina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@SpotlightAmLat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#SpotlightFinDeLaViolencia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13"/>
          <p:cNvCxnSpPr/>
          <p:nvPr/>
        </p:nvCxnSpPr>
        <p:spPr>
          <a:xfrm>
            <a:off x="2619376" y="10341810"/>
            <a:ext cx="0" cy="1026707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Google Shape;55;gd92da56d88_0_30"/>
          <p:cNvGraphicFramePr/>
          <p:nvPr/>
        </p:nvGraphicFramePr>
        <p:xfrm>
          <a:off x="1984077" y="42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{84C3434B-8514-449F-98DB-786EC14DEC43}</a:tableStyleId>
              </a:tblPr>
              <a:tblGrid>
                <a:gridCol w="804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00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PRODUCTO N°1 </a:t>
                      </a:r>
                      <a:endParaRPr/>
                    </a:p>
                  </a:txBody>
                  <a:tcPr marL="365750" marR="2743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35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lt1"/>
                          </a:solidFill>
                        </a:rPr>
                        <a:t>Diagnóstico sobre barreras de acceso en casos de violencia, femicidio/trasvesticidio y abuso sexual infantil, con enfoque interseccional en especial de identidades no binarias e indígenas, en los territorios de Jujuy, Salta y Provincia de Buenos Aires.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30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l" rtl="0">
                        <a:lnSpc>
                          <a:spcPct val="15454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endParaRPr sz="2200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365750" marR="274325" marT="5486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7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Google Shape;56;gd92da56d88_0_30"/>
          <p:cNvGraphicFramePr/>
          <p:nvPr/>
        </p:nvGraphicFramePr>
        <p:xfrm>
          <a:off x="11340465" y="42977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{84C3434B-8514-449F-98DB-786EC14DEC43}</a:tableStyleId>
              </a:tblPr>
              <a:tblGrid>
                <a:gridCol w="804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PRODUCTO N°2</a:t>
                      </a:r>
                      <a:endParaRPr/>
                    </a:p>
                  </a:txBody>
                  <a:tcPr marL="365750" marR="2743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35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lt1"/>
                          </a:solidFill>
                        </a:rPr>
                        <a:t>Guía o pautas de lineamientos para el abordaje de casos, en especial, parámetros internacionales de derechos humanos, la entrevista, medidas probatorias y otras estrategias.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454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endParaRPr sz="2200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365750" marR="274325" marT="5486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7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" name="Google Shape;57;gd92da56d88_0_30"/>
          <p:cNvSpPr txBox="1"/>
          <p:nvPr/>
        </p:nvSpPr>
        <p:spPr>
          <a:xfrm>
            <a:off x="1348939" y="1269513"/>
            <a:ext cx="189294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414343"/>
                </a:solidFill>
              </a:rPr>
              <a:t>Objetivos de la Consultoría</a:t>
            </a:r>
            <a:endParaRPr sz="7200" cap="none">
              <a:solidFill>
                <a:srgbClr val="41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685800" algn="l" rtl="0">
              <a:spcBef>
                <a:spcPts val="0"/>
              </a:spcBef>
              <a:spcAft>
                <a:spcPts val="0"/>
              </a:spcAft>
              <a:buClr>
                <a:srgbClr val="E53526"/>
              </a:buClr>
              <a:buSzPts val="7200"/>
              <a:buChar char="-"/>
            </a:pPr>
            <a:r>
              <a:rPr lang="en-US" sz="7200">
                <a:solidFill>
                  <a:srgbClr val="E53526"/>
                </a:solidFill>
              </a:rPr>
              <a:t>INECIP - </a:t>
            </a:r>
            <a:r>
              <a:rPr lang="en-US" sz="4800">
                <a:solidFill>
                  <a:srgbClr val="E53526"/>
                </a:solidFill>
              </a:rPr>
              <a:t>Instituto de Estudios Comparados en Ciencias Penales y Sociales </a:t>
            </a:r>
            <a:endParaRPr sz="4800" cap="none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d92da56d88_0_30"/>
          <p:cNvSpPr/>
          <p:nvPr/>
        </p:nvSpPr>
        <p:spPr>
          <a:xfrm>
            <a:off x="826491" y="1511960"/>
            <a:ext cx="241800" cy="1773900"/>
          </a:xfrm>
          <a:prstGeom prst="rect">
            <a:avLst/>
          </a:prstGeom>
          <a:solidFill>
            <a:srgbClr val="98B0BE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2725382" y="2815813"/>
            <a:ext cx="18929350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SUBTITULO</a:t>
            </a:r>
            <a:endParaRPr/>
          </a:p>
        </p:txBody>
      </p:sp>
      <p:sp>
        <p:nvSpPr>
          <p:cNvPr id="64" name="Google Shape;64;p2"/>
          <p:cNvSpPr txBox="1"/>
          <p:nvPr/>
        </p:nvSpPr>
        <p:spPr>
          <a:xfrm>
            <a:off x="2727326" y="7063230"/>
            <a:ext cx="5181600" cy="3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414343"/>
                </a:solidFill>
              </a:rPr>
              <a:t>Principales hallazgos del diagnóstico sobre barreras de acceso a la justicia y</a:t>
            </a:r>
            <a:endParaRPr sz="2900">
              <a:solidFill>
                <a:srgbClr val="414343"/>
              </a:solidFill>
            </a:endParaRPr>
          </a:p>
          <a:p>
            <a:pPr marL="0" marR="0" lvl="0" indent="0" algn="ct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414343"/>
                </a:solidFill>
              </a:rPr>
              <a:t>líneas de acción detectadas.</a:t>
            </a:r>
            <a:endParaRPr sz="2900">
              <a:solidFill>
                <a:srgbClr val="414343"/>
              </a:solidFill>
            </a:endParaRPr>
          </a:p>
          <a:p>
            <a:pPr marL="0" marR="0" lvl="0" indent="0" algn="ct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14343"/>
              </a:solidFill>
            </a:endParaRPr>
          </a:p>
          <a:p>
            <a:pPr marL="0" marR="0" lvl="0" indent="0" algn="ctr" rtl="0">
              <a:lnSpc>
                <a:spcPct val="141666"/>
              </a:lnSpc>
              <a:spcBef>
                <a:spcPts val="300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65" name="Google Shape;65;p2"/>
          <p:cNvSpPr txBox="1"/>
          <p:nvPr/>
        </p:nvSpPr>
        <p:spPr>
          <a:xfrm>
            <a:off x="2531725" y="6087048"/>
            <a:ext cx="518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E53526"/>
                </a:solidFill>
              </a:rPr>
              <a:t>Diagnóstico de Barreras</a:t>
            </a:r>
            <a:endParaRPr sz="1800"/>
          </a:p>
        </p:txBody>
      </p:sp>
      <p:sp>
        <p:nvSpPr>
          <p:cNvPr id="66" name="Google Shape;66;p2"/>
          <p:cNvSpPr txBox="1"/>
          <p:nvPr/>
        </p:nvSpPr>
        <p:spPr>
          <a:xfrm>
            <a:off x="9302050" y="7063196"/>
            <a:ext cx="51816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1666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414343"/>
                </a:solidFill>
              </a:rPr>
              <a:t>Las entrevistas con la persona víctima de violencia y/o sus familiares y la co-construcción de una estrategia en el marco de una relación de confianza.</a:t>
            </a:r>
            <a:endParaRPr sz="2900">
              <a:solidFill>
                <a:srgbClr val="414343"/>
              </a:solidFill>
            </a:endParaRPr>
          </a:p>
          <a:p>
            <a:pPr marL="0" marR="0" lvl="0" indent="0" algn="ctr" rtl="0">
              <a:lnSpc>
                <a:spcPct val="141666"/>
              </a:lnSpc>
              <a:spcBef>
                <a:spcPts val="3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9301150" y="6087043"/>
            <a:ext cx="518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E53526"/>
                </a:solidFill>
              </a:rPr>
              <a:t>Entrevista</a:t>
            </a:r>
            <a:endParaRPr sz="1800"/>
          </a:p>
        </p:txBody>
      </p:sp>
      <p:sp>
        <p:nvSpPr>
          <p:cNvPr id="68" name="Google Shape;68;p2"/>
          <p:cNvSpPr txBox="1"/>
          <p:nvPr/>
        </p:nvSpPr>
        <p:spPr>
          <a:xfrm>
            <a:off x="16340608" y="7432530"/>
            <a:ext cx="5181600" cy="27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414343"/>
                </a:solidFill>
              </a:rPr>
              <a:t>Dinámicas para realizar las entrevistas desde un enfoque interseccional y de</a:t>
            </a:r>
            <a:endParaRPr sz="2900">
              <a:solidFill>
                <a:srgbClr val="414343"/>
              </a:solidFill>
            </a:endParaRPr>
          </a:p>
          <a:p>
            <a:pPr marL="0" marR="0" lvl="0" indent="0" algn="ct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414343"/>
                </a:solidFill>
              </a:rPr>
              <a:t>no revictimización.</a:t>
            </a:r>
            <a:endParaRPr sz="2900">
              <a:solidFill>
                <a:srgbClr val="414343"/>
              </a:solidFill>
            </a:endParaRPr>
          </a:p>
          <a:p>
            <a:pPr marL="0" marR="0" lvl="0" indent="0" algn="ct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 txBox="1"/>
          <p:nvPr/>
        </p:nvSpPr>
        <p:spPr>
          <a:xfrm>
            <a:off x="16340600" y="6117808"/>
            <a:ext cx="6203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E53526"/>
                </a:solidFill>
              </a:rPr>
              <a:t>Interseccionalidad</a:t>
            </a:r>
            <a:endParaRPr sz="1800"/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1634338" y="1325200"/>
            <a:ext cx="205170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cap="none">
                <a:solidFill>
                  <a:srgbClr val="414343"/>
                </a:solidFill>
                <a:latin typeface="Arial"/>
                <a:ea typeface="Arial"/>
                <a:cs typeface="Arial"/>
                <a:sym typeface="Arial"/>
              </a:rPr>
              <a:t>Módulo 1</a:t>
            </a:r>
            <a:r>
              <a:rPr lang="en-US" sz="7200">
                <a:solidFill>
                  <a:srgbClr val="414343"/>
                </a:solidFill>
              </a:rPr>
              <a:t>:</a:t>
            </a:r>
            <a:r>
              <a:rPr lang="en-US" sz="7200" cap="none">
                <a:solidFill>
                  <a:srgbClr val="414343"/>
                </a:solidFill>
                <a:latin typeface="Arial"/>
                <a:ea typeface="Arial"/>
                <a:cs typeface="Arial"/>
                <a:sym typeface="Arial"/>
              </a:rPr>
              <a:t> Estándares Internacionales de Acceso a la Justicia y Atención Integral en situaciones de Violencia de género</a:t>
            </a:r>
            <a:endParaRPr sz="7200">
              <a:solidFill>
                <a:srgbClr val="41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 cap="none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826491" y="1511960"/>
            <a:ext cx="241900" cy="1774034"/>
          </a:xfrm>
          <a:prstGeom prst="rect">
            <a:avLst/>
          </a:prstGeom>
          <a:solidFill>
            <a:srgbClr val="98B0BE"/>
          </a:solidFill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/>
        </p:nvSpPr>
        <p:spPr>
          <a:xfrm>
            <a:off x="10313125" y="1930224"/>
            <a:ext cx="13867800" cy="13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53526"/>
              </a:buClr>
              <a:buSzPts val="5400"/>
              <a:buChar char="●"/>
            </a:pPr>
            <a:r>
              <a:rPr lang="en-US" sz="5400">
                <a:solidFill>
                  <a:srgbClr val="414343"/>
                </a:solidFill>
              </a:rPr>
              <a:t>Desarrollo del Diagnóstico de Barreras.</a:t>
            </a:r>
            <a:endParaRPr sz="5400">
              <a:solidFill>
                <a:srgbClr val="414343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414343"/>
              </a:solidFill>
            </a:endParaRPr>
          </a:p>
          <a:p>
            <a:pPr marL="4572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53526"/>
              </a:buClr>
              <a:buSzPts val="5400"/>
              <a:buChar char="●"/>
            </a:pPr>
            <a:r>
              <a:rPr lang="en-US" sz="5400">
                <a:solidFill>
                  <a:srgbClr val="414343"/>
                </a:solidFill>
              </a:rPr>
              <a:t>Componentes esenciales de acceso a la justicia en base a la CEDAW y líneas de acción.</a:t>
            </a:r>
            <a:endParaRPr sz="5400">
              <a:solidFill>
                <a:srgbClr val="41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414343"/>
              </a:solidFill>
            </a:endParaRPr>
          </a:p>
          <a:p>
            <a:pPr marL="4572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53526"/>
              </a:buClr>
              <a:buSzPts val="5400"/>
              <a:buChar char="●"/>
            </a:pPr>
            <a:r>
              <a:rPr lang="en-US" sz="5400">
                <a:solidFill>
                  <a:srgbClr val="414343"/>
                </a:solidFill>
              </a:rPr>
              <a:t>Video Ilustrativo.</a:t>
            </a:r>
            <a:endParaRPr sz="5400">
              <a:solidFill>
                <a:srgbClr val="414343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414343"/>
              </a:solidFill>
            </a:endParaRPr>
          </a:p>
          <a:p>
            <a:pPr marL="4572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53526"/>
              </a:buClr>
              <a:buSzPts val="5400"/>
              <a:buChar char="●"/>
            </a:pPr>
            <a:r>
              <a:rPr lang="en-US" sz="5400">
                <a:solidFill>
                  <a:srgbClr val="414343"/>
                </a:solidFill>
              </a:rPr>
              <a:t>Modelos de atención: Entrevistas.</a:t>
            </a:r>
            <a:endParaRPr sz="5400">
              <a:solidFill>
                <a:srgbClr val="414343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414343"/>
              </a:solidFill>
            </a:endParaRPr>
          </a:p>
          <a:p>
            <a:pPr marL="4572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53526"/>
              </a:buClr>
              <a:buSzPts val="5400"/>
              <a:buChar char="●"/>
            </a:pPr>
            <a:r>
              <a:rPr lang="en-US" sz="5400">
                <a:solidFill>
                  <a:srgbClr val="414343"/>
                </a:solidFill>
              </a:rPr>
              <a:t>Co-Construcción de la estrategia: No Revictimizar y perspectiva interseccional.</a:t>
            </a:r>
            <a:endParaRPr sz="5400">
              <a:solidFill>
                <a:srgbClr val="41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41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414343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Arial"/>
              <a:buNone/>
            </a:pPr>
            <a:endParaRPr sz="5000" b="0" i="0" u="none" strike="noStrike" cap="none">
              <a:solidFill>
                <a:srgbClr val="41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640175" y="5598846"/>
            <a:ext cx="74796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Modalidad d</a:t>
            </a:r>
            <a:r>
              <a:rPr lang="en-US" sz="7200">
                <a:solidFill>
                  <a:schemeClr val="lt1"/>
                </a:solidFill>
              </a:rPr>
              <a:t>e Trabajo</a:t>
            </a: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92da56d88_0_37"/>
          <p:cNvSpPr/>
          <p:nvPr/>
        </p:nvSpPr>
        <p:spPr>
          <a:xfrm>
            <a:off x="11962434" y="-4973582"/>
            <a:ext cx="459000" cy="10366500"/>
          </a:xfrm>
          <a:prstGeom prst="roundRect">
            <a:avLst>
              <a:gd name="adj" fmla="val 50000"/>
            </a:avLst>
          </a:prstGeom>
          <a:solidFill>
            <a:srgbClr val="FFFFFF">
              <a:alpha val="50590"/>
            </a:srgbClr>
          </a:solidFill>
          <a:ln w="38100" cap="flat" cmpd="sng">
            <a:solidFill>
              <a:srgbClr val="A6AAA9">
                <a:alpha val="5059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d92da56d88_0_37"/>
          <p:cNvSpPr/>
          <p:nvPr/>
        </p:nvSpPr>
        <p:spPr>
          <a:xfrm>
            <a:off x="9390738" y="4328638"/>
            <a:ext cx="5606104" cy="5350622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D414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Análisis sobre los seis componentes esenciales de acceso a la justicia que establece la Recomendación General N° 33 de la CEDAW. </a:t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d92da56d88_0_37"/>
          <p:cNvSpPr/>
          <p:nvPr/>
        </p:nvSpPr>
        <p:spPr>
          <a:xfrm>
            <a:off x="13230554" y="11827327"/>
            <a:ext cx="57510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E53526"/>
                </a:solidFill>
              </a:rPr>
              <a:t>Aplicación de Recursos</a:t>
            </a:r>
            <a:endParaRPr sz="4800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d92da56d88_0_37"/>
          <p:cNvSpPr/>
          <p:nvPr/>
        </p:nvSpPr>
        <p:spPr>
          <a:xfrm>
            <a:off x="1315456" y="11512185"/>
            <a:ext cx="6959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</a:rPr>
              <a:t>Rendición de Cuentas</a:t>
            </a:r>
            <a:endParaRPr/>
          </a:p>
        </p:txBody>
      </p:sp>
      <p:sp>
        <p:nvSpPr>
          <p:cNvPr id="87" name="Google Shape;87;gd92da56d88_0_37"/>
          <p:cNvSpPr/>
          <p:nvPr/>
        </p:nvSpPr>
        <p:spPr>
          <a:xfrm>
            <a:off x="15876755" y="1329774"/>
            <a:ext cx="56061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E53526"/>
                </a:solidFill>
              </a:rPr>
              <a:t>Disponibilidad</a:t>
            </a:r>
            <a:endParaRPr sz="6000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d92da56d88_0_37"/>
          <p:cNvSpPr/>
          <p:nvPr/>
        </p:nvSpPr>
        <p:spPr>
          <a:xfrm>
            <a:off x="15206875" y="2065009"/>
            <a:ext cx="6369000" cy="17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Recursos especializados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Zonas urbanas y rurales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La pandemia y el ASPO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Conectividad</a:t>
            </a:r>
            <a:endParaRPr sz="3000">
              <a:solidFill>
                <a:srgbClr val="53585F"/>
              </a:solidFill>
            </a:endParaRPr>
          </a:p>
        </p:txBody>
      </p:sp>
      <p:sp>
        <p:nvSpPr>
          <p:cNvPr id="89" name="Google Shape;89;gd92da56d88_0_37"/>
          <p:cNvSpPr/>
          <p:nvPr/>
        </p:nvSpPr>
        <p:spPr>
          <a:xfrm>
            <a:off x="16640809" y="6318297"/>
            <a:ext cx="56061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E53526"/>
                </a:solidFill>
              </a:rPr>
              <a:t>Accesibilidad</a:t>
            </a:r>
            <a:endParaRPr sz="6000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d92da56d88_0_37"/>
          <p:cNvSpPr/>
          <p:nvPr/>
        </p:nvSpPr>
        <p:spPr>
          <a:xfrm>
            <a:off x="17107650" y="7249566"/>
            <a:ext cx="5606100" cy="27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Física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Obstáculos económicos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Obstáculos lingüísticos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Actividades de divulgación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Entorno físico y localización de las instituciones.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Centros de Atención Integral.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3585F"/>
              </a:solidFill>
            </a:endParaRPr>
          </a:p>
        </p:txBody>
      </p:sp>
      <p:sp>
        <p:nvSpPr>
          <p:cNvPr id="91" name="Google Shape;91;gd92da56d88_0_37"/>
          <p:cNvSpPr/>
          <p:nvPr/>
        </p:nvSpPr>
        <p:spPr>
          <a:xfrm>
            <a:off x="15206869" y="6450692"/>
            <a:ext cx="1106501" cy="11065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d92da56d88_0_37"/>
          <p:cNvSpPr/>
          <p:nvPr/>
        </p:nvSpPr>
        <p:spPr>
          <a:xfrm>
            <a:off x="1342550" y="7262102"/>
            <a:ext cx="56061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E53526"/>
                </a:solidFill>
              </a:rPr>
              <a:t>Buena Calidad</a:t>
            </a:r>
            <a:endParaRPr sz="5400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d92da56d88_0_37"/>
          <p:cNvSpPr/>
          <p:nvPr/>
        </p:nvSpPr>
        <p:spPr>
          <a:xfrm>
            <a:off x="1541325" y="8397677"/>
            <a:ext cx="5606100" cy="2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Char char="●"/>
            </a:pPr>
            <a:r>
              <a:rPr lang="en-US" sz="3000">
                <a:solidFill>
                  <a:srgbClr val="53585F"/>
                </a:solidFill>
              </a:rPr>
              <a:t>Registro y unificación de causas</a:t>
            </a:r>
            <a:endParaRPr sz="3000">
              <a:solidFill>
                <a:srgbClr val="53585F"/>
              </a:solidFill>
            </a:endParaRPr>
          </a:p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Char char="●"/>
            </a:pPr>
            <a:r>
              <a:rPr lang="en-US" sz="3000">
                <a:solidFill>
                  <a:srgbClr val="53585F"/>
                </a:solidFill>
              </a:rPr>
              <a:t>Fragmentación del conflicto</a:t>
            </a:r>
            <a:endParaRPr sz="3000">
              <a:solidFill>
                <a:srgbClr val="53585F"/>
              </a:solidFill>
            </a:endParaRPr>
          </a:p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Char char="●"/>
            </a:pPr>
            <a:r>
              <a:rPr lang="en-US" sz="3000">
                <a:solidFill>
                  <a:srgbClr val="53585F"/>
                </a:solidFill>
              </a:rPr>
              <a:t>Investigaciones imparciales</a:t>
            </a:r>
            <a:endParaRPr sz="3000">
              <a:solidFill>
                <a:srgbClr val="53585F"/>
              </a:solidFill>
            </a:endParaRPr>
          </a:p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Char char="●"/>
            </a:pPr>
            <a:r>
              <a:rPr lang="en-US" sz="3000">
                <a:solidFill>
                  <a:srgbClr val="53585F"/>
                </a:solidFill>
              </a:rPr>
              <a:t>Cuidar a los que cuidan </a:t>
            </a:r>
            <a:endParaRPr sz="3000">
              <a:solidFill>
                <a:srgbClr val="53585F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94" name="Google Shape;94;gd92da56d88_0_37"/>
          <p:cNvSpPr/>
          <p:nvPr/>
        </p:nvSpPr>
        <p:spPr>
          <a:xfrm>
            <a:off x="7279962" y="7557212"/>
            <a:ext cx="994577" cy="994577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d92da56d88_0_37"/>
          <p:cNvSpPr/>
          <p:nvPr/>
        </p:nvSpPr>
        <p:spPr>
          <a:xfrm>
            <a:off x="1541328" y="2064999"/>
            <a:ext cx="56061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E53526"/>
                </a:solidFill>
              </a:rPr>
              <a:t>Justiciabilidad</a:t>
            </a:r>
            <a:endParaRPr sz="6000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d92da56d88_0_37"/>
          <p:cNvSpPr/>
          <p:nvPr/>
        </p:nvSpPr>
        <p:spPr>
          <a:xfrm>
            <a:off x="924975" y="3008801"/>
            <a:ext cx="6838800" cy="3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Char char="●"/>
            </a:pPr>
            <a:r>
              <a:rPr lang="en-US" sz="3000">
                <a:solidFill>
                  <a:srgbClr val="53585F"/>
                </a:solidFill>
              </a:rPr>
              <a:t>Normativa </a:t>
            </a:r>
            <a:endParaRPr sz="3000">
              <a:solidFill>
                <a:srgbClr val="53585F"/>
              </a:solidFill>
            </a:endParaRPr>
          </a:p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Char char="●"/>
            </a:pPr>
            <a:r>
              <a:rPr lang="en-US" sz="3000">
                <a:solidFill>
                  <a:srgbClr val="53585F"/>
                </a:solidFill>
              </a:rPr>
              <a:t>Capacitación </a:t>
            </a:r>
            <a:endParaRPr sz="3000">
              <a:solidFill>
                <a:srgbClr val="53585F"/>
              </a:solidFill>
            </a:endParaRPr>
          </a:p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Char char="●"/>
            </a:pPr>
            <a:r>
              <a:rPr lang="en-US" sz="3000">
                <a:solidFill>
                  <a:srgbClr val="53585F"/>
                </a:solidFill>
              </a:rPr>
              <a:t>Prácticas: falta de empatía, discriminación, violencia institucional </a:t>
            </a:r>
            <a:endParaRPr sz="3000">
              <a:solidFill>
                <a:srgbClr val="53585F"/>
              </a:solidFill>
            </a:endParaRPr>
          </a:p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Char char="●"/>
            </a:pPr>
            <a:r>
              <a:rPr lang="en-US" sz="3000">
                <a:solidFill>
                  <a:srgbClr val="53585F"/>
                </a:solidFill>
              </a:rPr>
              <a:t>Conocimiento de derechos y empoderamiento. </a:t>
            </a:r>
            <a:endParaRPr sz="3000">
              <a:solidFill>
                <a:srgbClr val="53585F"/>
              </a:solidFill>
            </a:endParaRPr>
          </a:p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Char char="●"/>
            </a:pPr>
            <a:r>
              <a:rPr lang="en-US" sz="3000">
                <a:solidFill>
                  <a:srgbClr val="53585F"/>
                </a:solidFill>
              </a:rPr>
              <a:t>Mecanismos de participación en los procesos. </a:t>
            </a:r>
            <a:endParaRPr sz="3000">
              <a:solidFill>
                <a:srgbClr val="53585F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d92da56d88_0_37"/>
          <p:cNvSpPr/>
          <p:nvPr/>
        </p:nvSpPr>
        <p:spPr>
          <a:xfrm>
            <a:off x="7279949" y="1946775"/>
            <a:ext cx="994577" cy="943805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d92da56d88_0_37"/>
          <p:cNvSpPr/>
          <p:nvPr/>
        </p:nvSpPr>
        <p:spPr>
          <a:xfrm>
            <a:off x="23324703" y="603476"/>
            <a:ext cx="505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09</a:t>
            </a:r>
            <a:endParaRPr/>
          </a:p>
        </p:txBody>
      </p:sp>
      <p:sp>
        <p:nvSpPr>
          <p:cNvPr id="99" name="Google Shape;99;gd92da56d88_0_37"/>
          <p:cNvSpPr/>
          <p:nvPr/>
        </p:nvSpPr>
        <p:spPr>
          <a:xfrm>
            <a:off x="13230550" y="11574000"/>
            <a:ext cx="707362" cy="707362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d92da56d88_0_37"/>
          <p:cNvSpPr/>
          <p:nvPr/>
        </p:nvSpPr>
        <p:spPr>
          <a:xfrm>
            <a:off x="14478019" y="1329767"/>
            <a:ext cx="1106501" cy="1106501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d92da56d88_0_37"/>
          <p:cNvSpPr/>
          <p:nvPr/>
        </p:nvSpPr>
        <p:spPr>
          <a:xfrm>
            <a:off x="7987329" y="11285602"/>
            <a:ext cx="707362" cy="707362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3526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8"/>
          <p:cNvGraphicFramePr/>
          <p:nvPr/>
        </p:nvGraphicFramePr>
        <p:xfrm>
          <a:off x="1984077" y="42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{84C3434B-8514-449F-98DB-786EC14DEC43}</a:tableStyleId>
              </a:tblPr>
              <a:tblGrid>
                <a:gridCol w="804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00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>
                          <a:solidFill>
                            <a:schemeClr val="lt1"/>
                          </a:solidFill>
                        </a:rPr>
                        <a:t>Operativizar el deber de diligencia reforzada</a:t>
                      </a:r>
                      <a:r>
                        <a:rPr lang="en-US" sz="2800">
                          <a:solidFill>
                            <a:schemeClr val="lt1"/>
                          </a:solidFill>
                        </a:rPr>
                        <a:t>. 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365750" marR="2743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35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lt1"/>
                          </a:solidFill>
                        </a:rPr>
                        <a:t>-</a:t>
                      </a:r>
                      <a:r>
                        <a:rPr lang="en-US" sz="3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Investigaciones que cumplan parámetros internacionales de derechos humanos</a:t>
                      </a:r>
                      <a:endParaRPr sz="3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-Aplicación del deber de protección reforzado.</a:t>
                      </a:r>
                      <a:endParaRPr sz="3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-Reparaciones transformadoras.</a:t>
                      </a:r>
                      <a:endParaRPr sz="3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30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l" rtl="0">
                        <a:lnSpc>
                          <a:spcPct val="15454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endParaRPr sz="2200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365750" marR="274325" marT="5486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7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" name="Google Shape;107;p8"/>
          <p:cNvGraphicFramePr/>
          <p:nvPr/>
        </p:nvGraphicFramePr>
        <p:xfrm>
          <a:off x="11340465" y="42977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{84C3434B-8514-449F-98DB-786EC14DEC43}</a:tableStyleId>
              </a:tblPr>
              <a:tblGrid>
                <a:gridCol w="804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>
                          <a:solidFill>
                            <a:schemeClr val="lt1"/>
                          </a:solidFill>
                        </a:rPr>
                        <a:t>Brindar herramientas que demuestren causales estructurales de discriminación y violencia</a:t>
                      </a:r>
                      <a:endParaRPr sz="1700"/>
                    </a:p>
                  </a:txBody>
                  <a:tcPr marL="365750" marR="2743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35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-Perspectiva de género e interseccionalidad.</a:t>
                      </a:r>
                      <a:endParaRPr sz="3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-Visibilización de la violencia de género en casos individuales. </a:t>
                      </a:r>
                      <a:endParaRPr sz="3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4545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endParaRPr sz="2200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365750" marR="274325" marT="5486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7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8" name="Google Shape;108;p8"/>
          <p:cNvSpPr txBox="1"/>
          <p:nvPr/>
        </p:nvSpPr>
        <p:spPr>
          <a:xfrm>
            <a:off x="1348939" y="1269513"/>
            <a:ext cx="18929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414343"/>
                </a:solidFill>
              </a:rPr>
              <a:t>PROPUESTAS</a:t>
            </a:r>
            <a:endParaRPr sz="7200" cap="none">
              <a:solidFill>
                <a:srgbClr val="41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53526"/>
                </a:solidFill>
              </a:rPr>
              <a:t>Líneas de Acción:</a:t>
            </a:r>
            <a:r>
              <a:rPr lang="en-US" sz="3000">
                <a:solidFill>
                  <a:srgbClr val="E53526"/>
                </a:solidFill>
              </a:rPr>
              <a:t> Parámetros internacionales de derechos humanos en la argumentación, la entrevista, las medidas probatorias y otras acciones. </a:t>
            </a:r>
            <a:endParaRPr sz="3000">
              <a:solidFill>
                <a:srgbClr val="E5352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E53526"/>
              </a:solidFill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826491" y="1511960"/>
            <a:ext cx="241900" cy="1774034"/>
          </a:xfrm>
          <a:prstGeom prst="rect">
            <a:avLst/>
          </a:prstGeom>
          <a:solidFill>
            <a:srgbClr val="98B0BE"/>
          </a:solidFill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gd92da56d88_0_23"/>
          <p:cNvCxnSpPr/>
          <p:nvPr/>
        </p:nvCxnSpPr>
        <p:spPr>
          <a:xfrm>
            <a:off x="9539111" y="4483258"/>
            <a:ext cx="6293700" cy="0"/>
          </a:xfrm>
          <a:prstGeom prst="straightConnector1">
            <a:avLst/>
          </a:prstGeom>
          <a:noFill/>
          <a:ln w="25400" cap="flat" cmpd="sng">
            <a:solidFill>
              <a:srgbClr val="98B1BE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5" name="Google Shape;115;gd92da56d88_0_23"/>
          <p:cNvSpPr/>
          <p:nvPr/>
        </p:nvSpPr>
        <p:spPr>
          <a:xfrm>
            <a:off x="11348306" y="3107882"/>
            <a:ext cx="7539000" cy="13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E53526"/>
                </a:solidFill>
              </a:rPr>
              <a:t>Video</a:t>
            </a:r>
            <a:endParaRPr sz="9600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d92da56d88_0_23"/>
          <p:cNvSpPr/>
          <p:nvPr/>
        </p:nvSpPr>
        <p:spPr>
          <a:xfrm>
            <a:off x="11478962" y="4979564"/>
            <a:ext cx="108231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53585F"/>
                </a:solidFill>
              </a:rPr>
              <a:t>Fragmento de Trailer oficial de la serie “Inconcebible”</a:t>
            </a:r>
            <a:endParaRPr/>
          </a:p>
        </p:txBody>
      </p:sp>
      <p:pic>
        <p:nvPicPr>
          <p:cNvPr id="117" name="Google Shape;117;gd92da56d88_0_23" descr="_MG_4822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75" r="16675"/>
          <a:stretch/>
        </p:blipFill>
        <p:spPr>
          <a:xfrm>
            <a:off x="-4402667" y="2830852"/>
            <a:ext cx="13941900" cy="13941900"/>
          </a:xfrm>
          <a:prstGeom prst="rect">
            <a:avLst/>
          </a:prstGeom>
          <a:solidFill>
            <a:srgbClr val="E53526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92da56d88_2_453"/>
          <p:cNvSpPr txBox="1"/>
          <p:nvPr/>
        </p:nvSpPr>
        <p:spPr>
          <a:xfrm>
            <a:off x="10313125" y="1930225"/>
            <a:ext cx="13867800" cy="10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Clr>
                <a:srgbClr val="E53526"/>
              </a:buClr>
              <a:buSzPts val="3600"/>
              <a:buChar char="●"/>
            </a:pPr>
            <a:r>
              <a:rPr lang="en-US" sz="3600">
                <a:highlight>
                  <a:srgbClr val="FFFFFF"/>
                </a:highlight>
              </a:rPr>
              <a:t>Informar los derechos de las personas víctimas de violencia de género: Trato justo y respetuoso, a ser oidx, interprete o traductorx, información y participación activa, protección.</a:t>
            </a:r>
            <a:endParaRPr sz="3600">
              <a:highlight>
                <a:srgbClr val="FFFFFF"/>
              </a:highlight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Clr>
                <a:srgbClr val="E53526"/>
              </a:buClr>
              <a:buSzPts val="3600"/>
              <a:buChar char="●"/>
            </a:pPr>
            <a:r>
              <a:rPr lang="en-US" sz="3600">
                <a:highlight>
                  <a:srgbClr val="FFFFFF"/>
                </a:highlight>
              </a:rPr>
              <a:t>Perspectiva interseccional.</a:t>
            </a:r>
            <a:endParaRPr sz="3600">
              <a:highlight>
                <a:srgbClr val="FFFFFF"/>
              </a:highlight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Clr>
                <a:srgbClr val="E53526"/>
              </a:buClr>
              <a:buSzPts val="3600"/>
              <a:buChar char="●"/>
            </a:pPr>
            <a:r>
              <a:rPr lang="en-US" sz="3600">
                <a:highlight>
                  <a:srgbClr val="FFFFFF"/>
                </a:highlight>
              </a:rPr>
              <a:t>Atención Multidisciplinaria</a:t>
            </a:r>
            <a:endParaRPr sz="3600">
              <a:highlight>
                <a:srgbClr val="FFFFFF"/>
              </a:highlight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Clr>
                <a:srgbClr val="E53526"/>
              </a:buClr>
              <a:buSzPts val="3600"/>
              <a:buChar char="●"/>
            </a:pPr>
            <a:r>
              <a:rPr lang="en-US" sz="3600">
                <a:highlight>
                  <a:srgbClr val="FFFFFF"/>
                </a:highlight>
              </a:rPr>
              <a:t>Las entrevistas con la persona víctima de violencia y/o sus familiares y la co-construcción de una estrategia en el marco de una relación de confianza.</a:t>
            </a:r>
            <a:endParaRPr sz="3600">
              <a:highlight>
                <a:srgbClr val="FFFFFF"/>
              </a:highlight>
            </a:endParaRPr>
          </a:p>
          <a:p>
            <a:pPr marL="914400" lvl="1" indent="-457200" algn="just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>
                <a:highlight>
                  <a:srgbClr val="FFFFFF"/>
                </a:highlight>
              </a:rPr>
              <a:t>Aspectos generales</a:t>
            </a:r>
            <a:endParaRPr sz="3600">
              <a:highlight>
                <a:srgbClr val="FFFFFF"/>
              </a:highlight>
            </a:endParaRPr>
          </a:p>
          <a:p>
            <a:pPr marL="914400" lvl="1" indent="-457200" algn="just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>
                <a:highlight>
                  <a:srgbClr val="FFFFFF"/>
                </a:highlight>
              </a:rPr>
              <a:t>Premisas de la escucha</a:t>
            </a:r>
            <a:endParaRPr sz="3600">
              <a:highlight>
                <a:srgbClr val="FFFFFF"/>
              </a:highlight>
            </a:endParaRPr>
          </a:p>
          <a:p>
            <a:pPr marL="914400" lvl="1" indent="-457200" algn="just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>
                <a:highlight>
                  <a:srgbClr val="FFFFFF"/>
                </a:highlight>
              </a:rPr>
              <a:t>Preguntas y contenido de la entrevista</a:t>
            </a:r>
            <a:endParaRPr sz="3600">
              <a:highlight>
                <a:srgbClr val="FFFFFF"/>
              </a:highlight>
            </a:endParaRPr>
          </a:p>
          <a:p>
            <a:pPr marL="914400" lvl="1" indent="-457200" algn="just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>
                <a:highlight>
                  <a:srgbClr val="FFFFFF"/>
                </a:highlight>
              </a:rPr>
              <a:t>Mapa territorial y red de contención.</a:t>
            </a:r>
            <a:endParaRPr sz="3600">
              <a:highlight>
                <a:srgbClr val="FFFFFF"/>
              </a:highlight>
            </a:endParaRPr>
          </a:p>
          <a:p>
            <a:pPr marL="914400" lvl="1" indent="-457200" algn="just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>
                <a:highlight>
                  <a:srgbClr val="FFFFFF"/>
                </a:highlight>
              </a:rPr>
              <a:t>Evaluación de riesgo.</a:t>
            </a:r>
            <a:endParaRPr sz="3600">
              <a:highlight>
                <a:srgbClr val="FFFFFF"/>
              </a:highlight>
            </a:endParaRPr>
          </a:p>
          <a:p>
            <a:pPr marL="914400" lvl="1" indent="-457200" algn="just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>
                <a:highlight>
                  <a:srgbClr val="FFFFFF"/>
                </a:highlight>
              </a:rPr>
              <a:t>Co-construcción de la estrategia.</a:t>
            </a:r>
            <a:endParaRPr sz="3600">
              <a:highlight>
                <a:srgbClr val="FFFFFF"/>
              </a:highlight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Clr>
                <a:srgbClr val="E53526"/>
              </a:buClr>
              <a:buSzPts val="3600"/>
              <a:buChar char="●"/>
            </a:pPr>
            <a:r>
              <a:rPr lang="en-US" sz="3600">
                <a:highlight>
                  <a:srgbClr val="FFFFFF"/>
                </a:highlight>
              </a:rPr>
              <a:t>No Revictimización.</a:t>
            </a:r>
            <a:endParaRPr sz="3600">
              <a:highlight>
                <a:srgbClr val="FFFFFF"/>
              </a:highlight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Clr>
                <a:srgbClr val="E53526"/>
              </a:buClr>
              <a:buSzPts val="3600"/>
              <a:buChar char="●"/>
            </a:pPr>
            <a:r>
              <a:rPr lang="en-US" sz="3600">
                <a:highlight>
                  <a:srgbClr val="FFFFFF"/>
                </a:highlight>
              </a:rPr>
              <a:t> Medidas probatorias sobre la Víctima</a:t>
            </a:r>
            <a:endParaRPr sz="3600">
              <a:highlight>
                <a:srgbClr val="FFFFFF"/>
              </a:highlight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Clr>
                <a:srgbClr val="E53526"/>
              </a:buClr>
              <a:buSzPts val="3600"/>
              <a:buChar char="●"/>
            </a:pPr>
            <a:r>
              <a:rPr lang="en-US" sz="3600">
                <a:highlight>
                  <a:srgbClr val="FFFFFF"/>
                </a:highlight>
              </a:rPr>
              <a:t>Acompañamiento integral</a:t>
            </a:r>
            <a:endParaRPr sz="3600"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41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d92da56d88_2_453"/>
          <p:cNvSpPr/>
          <p:nvPr/>
        </p:nvSpPr>
        <p:spPr>
          <a:xfrm>
            <a:off x="198775" y="5598851"/>
            <a:ext cx="7920900" cy="4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</a:rPr>
              <a:t>Atención Integral de situaciones de violencia sexo-genéricas</a:t>
            </a: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1348939" y="1269513"/>
            <a:ext cx="189294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414343"/>
                </a:solidFill>
              </a:rPr>
              <a:t>Nociones  generales y comunes para todos los tipos y modalidades de violencias:</a:t>
            </a:r>
            <a:endParaRPr sz="7200" cap="none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826491" y="1511960"/>
            <a:ext cx="241900" cy="1774034"/>
          </a:xfrm>
          <a:prstGeom prst="rect">
            <a:avLst/>
          </a:prstGeom>
          <a:solidFill>
            <a:srgbClr val="98B0BE"/>
          </a:solidFill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1068389" y="4048380"/>
            <a:ext cx="11460300" cy="9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2"/>
                </a:solidFill>
              </a:rPr>
              <a:t>P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resentación del espacio y modalidad de trabajo</a:t>
            </a: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2"/>
                </a:solidFill>
              </a:rPr>
              <a:t>E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scucha activa y libre de prejuicios</a:t>
            </a: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2"/>
                </a:solidFill>
              </a:rPr>
              <a:t>E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spacio confiable, comodo, seguro con tiempo para que se pueda expresar.</a:t>
            </a: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2"/>
                </a:solidFill>
              </a:rPr>
              <a:t>G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arantizar la confianza y empatía. Preservar seguridad e integridad de las personas.</a:t>
            </a: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2"/>
                </a:solidFill>
              </a:rPr>
              <a:t>R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espetar y saber interpretar silencios</a:t>
            </a: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2"/>
                </a:solidFill>
              </a:rPr>
              <a:t>P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rioridad protección de la integralidad de las personas</a:t>
            </a: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2"/>
                </a:solidFill>
              </a:rPr>
              <a:t>S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 hay niñes, que no presencien la entrevista</a:t>
            </a: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Registrar identidad de género autopercibida por la persona.(artículo 12 de la Ley 26.743).</a:t>
            </a: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2"/>
                </a:solidFill>
              </a:rPr>
              <a:t>Registrar autopercepción.</a:t>
            </a:r>
            <a:endParaRPr sz="36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E535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E535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43631" y="-868494"/>
            <a:ext cx="3008047" cy="301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17098788" y="9646422"/>
            <a:ext cx="7285212" cy="91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Arial"/>
              <a:buNone/>
            </a:pPr>
            <a:endParaRPr sz="5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16316600" y="6326375"/>
            <a:ext cx="8564400" cy="47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</a:rPr>
              <a:t>ENTREVISTA:</a:t>
            </a:r>
            <a:endParaRPr sz="3600">
              <a:solidFill>
                <a:schemeClr val="lt1"/>
              </a:solidFill>
            </a:endParaRPr>
          </a:p>
          <a:p>
            <a:pPr marL="457200" marR="0" lvl="0" indent="-457200" algn="ctr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lang="en-US" sz="3600">
                <a:solidFill>
                  <a:schemeClr val="lt1"/>
                </a:solidFill>
              </a:rPr>
              <a:t>Solicitar datos para garantizar la continuación del acompañamiento</a:t>
            </a:r>
            <a:endParaRPr sz="3600">
              <a:solidFill>
                <a:schemeClr val="lt1"/>
              </a:solidFill>
            </a:endParaRPr>
          </a:p>
          <a:p>
            <a:pPr marL="457200" marR="0" lvl="0" indent="-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lang="en-US" sz="3600">
                <a:solidFill>
                  <a:schemeClr val="lt1"/>
                </a:solidFill>
              </a:rPr>
              <a:t>Contextualizar historia de violencia y recorrido institucional</a:t>
            </a:r>
            <a:endParaRPr sz="3600">
              <a:solidFill>
                <a:schemeClr val="lt1"/>
              </a:solidFill>
            </a:endParaRPr>
          </a:p>
          <a:p>
            <a:pPr marL="457200" marR="0" lvl="0" indent="-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lang="en-US" sz="3600">
                <a:solidFill>
                  <a:schemeClr val="lt1"/>
                </a:solidFill>
              </a:rPr>
              <a:t>Mapa de recursos y vínculos territoriales y comunitarios</a:t>
            </a:r>
            <a:endParaRPr sz="1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SPOTLIGHT">
      <a:dk1>
        <a:srgbClr val="E53526"/>
      </a:dk1>
      <a:lt1>
        <a:srgbClr val="FFFFFF"/>
      </a:lt1>
      <a:dk2>
        <a:srgbClr val="404041"/>
      </a:dk2>
      <a:lt2>
        <a:srgbClr val="98B0BE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4D03D26C116F4E9848AACC1627749D" ma:contentTypeVersion="10" ma:contentTypeDescription="Create a new document." ma:contentTypeScope="" ma:versionID="986ee53391391814b02d8994d9bc17e6">
  <xsd:schema xmlns:xsd="http://www.w3.org/2001/XMLSchema" xmlns:xs="http://www.w3.org/2001/XMLSchema" xmlns:p="http://schemas.microsoft.com/office/2006/metadata/properties" xmlns:ns2="bcd640e7-9027-4825-8996-611fac5c83b2" targetNamespace="http://schemas.microsoft.com/office/2006/metadata/properties" ma:root="true" ma:fieldsID="58330bd33634e388e575c5501b4575b5" ns2:_="">
    <xsd:import namespace="bcd640e7-9027-4825-8996-611fac5c83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640e7-9027-4825-8996-611fac5c83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755CAE-358A-4170-906D-77CE1E05B2F9}"/>
</file>

<file path=customXml/itemProps2.xml><?xml version="1.0" encoding="utf-8"?>
<ds:datastoreItem xmlns:ds="http://schemas.openxmlformats.org/officeDocument/2006/customXml" ds:itemID="{1F92CA48-E971-43F1-9F5E-9C4228FCB2AC}"/>
</file>

<file path=customXml/itemProps3.xml><?xml version="1.0" encoding="utf-8"?>
<ds:datastoreItem xmlns:ds="http://schemas.openxmlformats.org/officeDocument/2006/customXml" ds:itemID="{CE613DAE-3836-45BC-B314-2D9EDD7000D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Microsoft Office PowerPoint</Application>
  <PresentationFormat>Personalizado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Lato Light</vt:lpstr>
      <vt:lpstr>Helvetica Neue</vt:lpstr>
      <vt:lpstr>Roboto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Meibel</dc:creator>
  <cp:lastModifiedBy>Celeste Pousa</cp:lastModifiedBy>
  <cp:revision>2</cp:revision>
  <dcterms:modified xsi:type="dcterms:W3CDTF">2021-06-15T21:39:38Z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0x0101003F4D03D26C116F4E9848AACC1627749D</vt:lpwstr>
  </property>
</Properties>
</file>