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8" r:id="rId6"/>
    <p:sldId id="269" r:id="rId7"/>
    <p:sldId id="267" r:id="rId8"/>
  </p:sldIdLst>
  <p:sldSz cx="24384000" cy="13716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Lato Light" panose="020B0604020202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GRcJTHqqkv4VjVloxh/KvXpw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C3434B-8514-449F-98DB-786EC14DEC43}">
  <a:tblStyle styleId="{84C3434B-8514-449F-98DB-786EC14DEC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31" d="100"/>
          <a:sy n="31" d="100"/>
        </p:scale>
        <p:origin x="832" y="1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92da56d88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d92da56d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2da56d88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d92da56d8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05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43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 gris con logo">
  <p:cSld name="Diapo gris con logo">
    <p:bg>
      <p:bgPr>
        <a:solidFill>
          <a:srgbClr val="41434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 roja con logo" type="tx">
  <p:cSld name="TITLE_AND_BODY">
    <p:bg>
      <p:bgPr>
        <a:solidFill>
          <a:srgbClr val="E5352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blanca">
  <p:cSld name="Diapo blanc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opción 2">
  <p:cSld name="Diapo opción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-2134219" y="-73784"/>
            <a:ext cx="9761849" cy="138634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094" y="21580"/>
                </a:moveTo>
                <a:lnTo>
                  <a:pt x="21600" y="0"/>
                </a:lnTo>
                <a:lnTo>
                  <a:pt x="14" y="20"/>
                </a:lnTo>
                <a:lnTo>
                  <a:pt x="0" y="21600"/>
                </a:lnTo>
                <a:lnTo>
                  <a:pt x="16126" y="21480"/>
                </a:lnTo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56309" y="3433306"/>
            <a:ext cx="8428494" cy="842849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14343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roja">
  <p:cSld name="Diapo roja">
    <p:bg>
      <p:bgPr>
        <a:solidFill>
          <a:srgbClr val="E5352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>
            <a:spLocks noGrp="1"/>
          </p:cNvSpPr>
          <p:nvPr>
            <p:ph type="pic" idx="2"/>
          </p:nvPr>
        </p:nvSpPr>
        <p:spPr>
          <a:xfrm>
            <a:off x="12163778" y="1064460"/>
            <a:ext cx="14660924" cy="146609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98B1B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con 4 imagenes">
  <p:cSld name="Diapo con 4 imagen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2483555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>
            <a:spLocks noGrp="1"/>
          </p:cNvSpPr>
          <p:nvPr>
            <p:ph type="pic" idx="3"/>
          </p:nvPr>
        </p:nvSpPr>
        <p:spPr>
          <a:xfrm>
            <a:off x="7629407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>
            <a:spLocks noGrp="1"/>
          </p:cNvSpPr>
          <p:nvPr>
            <p:ph type="pic" idx="4"/>
          </p:nvPr>
        </p:nvSpPr>
        <p:spPr>
          <a:xfrm>
            <a:off x="12775259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pic" idx="5"/>
          </p:nvPr>
        </p:nvSpPr>
        <p:spPr>
          <a:xfrm>
            <a:off x="17921111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92da56d88_2_8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gd92da56d88_2_8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9pPr>
          </a:lstStyle>
          <a:p>
            <a:endParaRPr/>
          </a:p>
        </p:txBody>
      </p:sp>
      <p:sp>
        <p:nvSpPr>
          <p:cNvPr id="39" name="Google Shape;39;gd92da56d88_2_8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gd92da56d88_2_86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gd92da56d88_2_86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3006" y="-270953"/>
            <a:ext cx="10847534" cy="119798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0" y="0"/>
            <a:ext cx="24450540" cy="10783528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3480" y="-550821"/>
            <a:ext cx="10847534" cy="119798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2050775" y="1743050"/>
            <a:ext cx="18788400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</a:rPr>
              <a:t>Barreras de </a:t>
            </a:r>
            <a:r>
              <a:rPr lang="en-US" sz="12000" dirty="0" err="1">
                <a:solidFill>
                  <a:schemeClr val="lt1"/>
                </a:solidFill>
              </a:rPr>
              <a:t>Acceso</a:t>
            </a:r>
            <a:r>
              <a:rPr lang="en-US" sz="12000" dirty="0">
                <a:solidFill>
                  <a:schemeClr val="lt1"/>
                </a:solidFill>
              </a:rPr>
              <a:t> a la Justicia de </a:t>
            </a:r>
            <a:r>
              <a:rPr lang="en-US" sz="12000" dirty="0" err="1">
                <a:solidFill>
                  <a:schemeClr val="lt1"/>
                </a:solidFill>
              </a:rPr>
              <a:t>mujeres</a:t>
            </a:r>
            <a:r>
              <a:rPr lang="en-US" sz="12000" dirty="0">
                <a:solidFill>
                  <a:schemeClr val="lt1"/>
                </a:solidFill>
              </a:rPr>
              <a:t>, </a:t>
            </a:r>
            <a:r>
              <a:rPr lang="en-US" sz="12000" dirty="0" err="1">
                <a:solidFill>
                  <a:schemeClr val="lt1"/>
                </a:solidFill>
              </a:rPr>
              <a:t>niñas</a:t>
            </a:r>
            <a:r>
              <a:rPr lang="en-US" sz="12000" dirty="0">
                <a:solidFill>
                  <a:schemeClr val="lt1"/>
                </a:solidFill>
              </a:rPr>
              <a:t> y </a:t>
            </a:r>
            <a:r>
              <a:rPr lang="en-US" sz="12000" dirty="0" err="1">
                <a:solidFill>
                  <a:schemeClr val="lt1"/>
                </a:solidFill>
              </a:rPr>
              <a:t>femineidades</a:t>
            </a:r>
            <a:r>
              <a:rPr lang="en-US" sz="12000" dirty="0">
                <a:solidFill>
                  <a:schemeClr val="lt1"/>
                </a:solidFill>
              </a:rPr>
              <a:t> </a:t>
            </a:r>
            <a:r>
              <a:rPr lang="en-US" sz="12000" dirty="0" err="1">
                <a:solidFill>
                  <a:schemeClr val="lt1"/>
                </a:solidFill>
              </a:rPr>
              <a:t>indigenas</a:t>
            </a:r>
            <a:endParaRPr sz="1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</a:endParaRPr>
          </a:p>
        </p:txBody>
      </p:sp>
      <p:pic>
        <p:nvPicPr>
          <p:cNvPr id="50" name="Google Shape;50;p1" descr="logos spotlight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151" y="11725920"/>
            <a:ext cx="12346245" cy="123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E5EFFAA-F702-4931-B5D6-275082AC39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1"/>
          <a:stretch/>
        </p:blipFill>
        <p:spPr>
          <a:xfrm>
            <a:off x="5037854" y="11708862"/>
            <a:ext cx="1465127" cy="1236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oogle Shape;55;gd92da56d88_0_30"/>
          <p:cNvGraphicFramePr/>
          <p:nvPr>
            <p:extLst>
              <p:ext uri="{D42A27DB-BD31-4B8C-83A1-F6EECF244321}">
                <p14:modId xmlns:p14="http://schemas.microsoft.com/office/powerpoint/2010/main" val="885137121"/>
              </p:ext>
            </p:extLst>
          </p:nvPr>
        </p:nvGraphicFramePr>
        <p:xfrm>
          <a:off x="1984077" y="4227225"/>
          <a:ext cx="8047225" cy="8358575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2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Discriminación</a:t>
                      </a:r>
                      <a:endParaRPr dirty="0"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endParaRPr lang="es-E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32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Existen diversas formas de discriminación que afectan a las mujeres indígenas y tienen graves repercusiones en su integridad física y en su vida cultural y espiritual, sumado al hecho de ser mujeres, su ascendencia étnica, maximizan las afectaciones a sus derechos humanos básicos. </a:t>
                      </a:r>
                      <a:endParaRPr lang="es-ES" sz="32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dirty="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Google Shape;56;gd92da56d88_0_30"/>
          <p:cNvGraphicFramePr/>
          <p:nvPr>
            <p:extLst>
              <p:ext uri="{D42A27DB-BD31-4B8C-83A1-F6EECF244321}">
                <p14:modId xmlns:p14="http://schemas.microsoft.com/office/powerpoint/2010/main" val="2343430570"/>
              </p:ext>
            </p:extLst>
          </p:nvPr>
        </p:nvGraphicFramePr>
        <p:xfrm>
          <a:off x="11340465" y="4297776"/>
          <a:ext cx="8047225" cy="8449298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Factores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Particularizables</a:t>
                      </a:r>
                      <a:endParaRPr dirty="0"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r>
                        <a:rPr lang="es-ES_tradnl" sz="32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cúmulo de factores, como el racismo, la pobreza y el sexismo, añadido a la desigualdades estructurales e institucionales de larga data en el estado argentino, así como las violaciones de derechos humanos respecto a su territorio y recursos naturales de los mismos, potencian los riesgos y vulneraciones de derechos humanos de las mujeres indígenas en el territorio. </a:t>
                      </a:r>
                      <a:endParaRPr lang="es-ES" sz="32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32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Lato Light"/>
                        <a:cs typeface="Arial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Google Shape;57;gd92da56d88_0_30"/>
          <p:cNvSpPr txBox="1"/>
          <p:nvPr/>
        </p:nvSpPr>
        <p:spPr>
          <a:xfrm>
            <a:off x="1348939" y="1269513"/>
            <a:ext cx="189294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>
                <a:solidFill>
                  <a:srgbClr val="414343"/>
                </a:solidFill>
              </a:rPr>
              <a:t>El acceso a la Justicia de Mujeres, niñas y femineidades Indígenas.</a:t>
            </a:r>
            <a:endParaRPr sz="7200" cap="none" dirty="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d92da56d88_0_30"/>
          <p:cNvSpPr/>
          <p:nvPr/>
        </p:nvSpPr>
        <p:spPr>
          <a:xfrm>
            <a:off x="826491" y="1511960"/>
            <a:ext cx="241800" cy="1773900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/>
        </p:nvSpPr>
        <p:spPr>
          <a:xfrm>
            <a:off x="10313125" y="4132386"/>
            <a:ext cx="13867800" cy="919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2"/>
              </a:solidFill>
            </a:endParaRPr>
          </a:p>
          <a:p>
            <a:pPr lvl="0">
              <a:buClr>
                <a:srgbClr val="E53526"/>
              </a:buClr>
              <a:buSzPts val="5400"/>
            </a:pPr>
            <a:r>
              <a:rPr lang="es-ES_tradnl" sz="4400" dirty="0">
                <a:solidFill>
                  <a:schemeClr val="bg2"/>
                </a:solidFill>
              </a:rPr>
              <a:t>	Cuando hablamos de las mujeres, niñas y femineidades indígenas no hablamos de un grupo homogéneo sino de un grupo basto y diferenciado, que las mismas habitan en todo el territorio Argentino, cuentan con historias coloniales y realidades diferentes, e inclusive habitan desde los territorios ancestrales hasta la urbanidad en las provincias, con las particularidades que ello implica. Las mismas hablan idiomas nativos o “precoloniales” y tienen necesidades y preocupaciones distintas. </a:t>
            </a:r>
            <a:endParaRPr sz="44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414343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5000" b="0" i="0" u="none" strike="noStrike" cap="none" dirty="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40175" y="5598846"/>
            <a:ext cx="74796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Mujeres</a:t>
            </a:r>
            <a:r>
              <a:rPr lang="en-US" sz="7200" dirty="0">
                <a:solidFill>
                  <a:schemeClr val="lt1"/>
                </a:solidFill>
              </a:rPr>
              <a:t>, </a:t>
            </a:r>
            <a:r>
              <a:rPr lang="en-US" sz="7200" dirty="0" err="1">
                <a:solidFill>
                  <a:schemeClr val="lt1"/>
                </a:solidFill>
              </a:rPr>
              <a:t>Niñas</a:t>
            </a:r>
            <a:r>
              <a:rPr lang="en-US" sz="7200" dirty="0">
                <a:solidFill>
                  <a:schemeClr val="lt1"/>
                </a:solidFill>
              </a:rPr>
              <a:t> y </a:t>
            </a:r>
            <a:r>
              <a:rPr lang="en-US" sz="7200" dirty="0" err="1">
                <a:solidFill>
                  <a:schemeClr val="lt1"/>
                </a:solidFill>
              </a:rPr>
              <a:t>Femineidades</a:t>
            </a:r>
            <a:r>
              <a:rPr lang="en-US" sz="7200" dirty="0">
                <a:solidFill>
                  <a:schemeClr val="lt1"/>
                </a:solidFill>
              </a:rPr>
              <a:t> </a:t>
            </a:r>
            <a:r>
              <a:rPr lang="en-US" sz="7200" dirty="0" err="1">
                <a:solidFill>
                  <a:schemeClr val="lt1"/>
                </a:solidFill>
              </a:rPr>
              <a:t>indigenas</a:t>
            </a:r>
            <a:endParaRPr sz="7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2da56d88_0_37"/>
          <p:cNvSpPr/>
          <p:nvPr/>
        </p:nvSpPr>
        <p:spPr>
          <a:xfrm>
            <a:off x="11962434" y="-4973582"/>
            <a:ext cx="459000" cy="10366500"/>
          </a:xfrm>
          <a:prstGeom prst="roundRect">
            <a:avLst>
              <a:gd name="adj" fmla="val 50000"/>
            </a:avLst>
          </a:prstGeom>
          <a:solidFill>
            <a:srgbClr val="FFFFFF">
              <a:alpha val="50590"/>
            </a:srgbClr>
          </a:solidFill>
          <a:ln w="38100" cap="flat" cmpd="sng">
            <a:solidFill>
              <a:srgbClr val="A6AAA9">
                <a:alpha val="5059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d92da56d88_0_37"/>
          <p:cNvSpPr/>
          <p:nvPr/>
        </p:nvSpPr>
        <p:spPr>
          <a:xfrm>
            <a:off x="9390738" y="4328638"/>
            <a:ext cx="5606104" cy="535062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D41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lt1"/>
                </a:solidFill>
              </a:rPr>
              <a:t>Principios</a:t>
            </a:r>
            <a:r>
              <a:rPr lang="en-US" sz="3000" dirty="0">
                <a:solidFill>
                  <a:schemeClr val="lt1"/>
                </a:solidFill>
              </a:rPr>
              <a:t> </a:t>
            </a:r>
            <a:r>
              <a:rPr lang="en-US" sz="3000" dirty="0" err="1">
                <a:solidFill>
                  <a:schemeClr val="lt1"/>
                </a:solidFill>
              </a:rPr>
              <a:t>Rectores</a:t>
            </a:r>
            <a:endParaRPr sz="3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d92da56d88_0_37"/>
          <p:cNvSpPr/>
          <p:nvPr/>
        </p:nvSpPr>
        <p:spPr>
          <a:xfrm>
            <a:off x="3419975" y="11064275"/>
            <a:ext cx="57510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E53526"/>
                </a:solidFill>
              </a:rPr>
              <a:t>Dimension </a:t>
            </a:r>
            <a:r>
              <a:rPr lang="en-US" sz="4800" dirty="0" err="1">
                <a:solidFill>
                  <a:srgbClr val="E53526"/>
                </a:solidFill>
              </a:rPr>
              <a:t>colectiva</a:t>
            </a:r>
            <a:endParaRPr sz="4800" dirty="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d92da56d88_0_37"/>
          <p:cNvSpPr/>
          <p:nvPr/>
        </p:nvSpPr>
        <p:spPr>
          <a:xfrm>
            <a:off x="1211468" y="7892806"/>
            <a:ext cx="695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4800" dirty="0">
                <a:solidFill>
                  <a:srgbClr val="E53526"/>
                </a:solidFill>
              </a:rPr>
              <a:t>Enfoque comprensivo de la cosmovisión comunitaria. </a:t>
            </a:r>
            <a:endParaRPr lang="es-ES" sz="4800" dirty="0">
              <a:solidFill>
                <a:srgbClr val="E53526"/>
              </a:solidFill>
            </a:endParaRPr>
          </a:p>
        </p:txBody>
      </p:sp>
      <p:sp>
        <p:nvSpPr>
          <p:cNvPr id="87" name="Google Shape;87;gd92da56d88_0_37"/>
          <p:cNvSpPr/>
          <p:nvPr/>
        </p:nvSpPr>
        <p:spPr>
          <a:xfrm>
            <a:off x="15004119" y="11057758"/>
            <a:ext cx="7204322" cy="182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lvl="0">
              <a:lnSpc>
                <a:spcPct val="80000"/>
              </a:lnSpc>
            </a:pPr>
            <a:endParaRPr lang="es-ES" sz="5000" dirty="0">
              <a:solidFill>
                <a:srgbClr val="E53526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Asistencia integral. </a:t>
            </a:r>
            <a:endParaRPr lang="es-ES" sz="5000" dirty="0">
              <a:solidFill>
                <a:srgbClr val="E53526"/>
              </a:solidFill>
            </a:endParaRPr>
          </a:p>
          <a:p>
            <a:pPr lvl="0">
              <a:lnSpc>
                <a:spcPct val="80000"/>
              </a:lnSpc>
            </a:pPr>
            <a:endParaRPr lang="es-ES" sz="5000" dirty="0">
              <a:solidFill>
                <a:srgbClr val="E53526"/>
              </a:solidFill>
            </a:endParaRPr>
          </a:p>
          <a:p>
            <a:pPr lvl="0">
              <a:lnSpc>
                <a:spcPct val="80000"/>
              </a:lnSpc>
            </a:pPr>
            <a:endParaRPr lang="es-ES" sz="6000" dirty="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d92da56d88_0_37"/>
          <p:cNvSpPr/>
          <p:nvPr/>
        </p:nvSpPr>
        <p:spPr>
          <a:xfrm>
            <a:off x="16731913" y="2228365"/>
            <a:ext cx="675005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Participantes activas.</a:t>
            </a:r>
            <a:endParaRPr lang="es-ES" sz="5000" dirty="0">
              <a:solidFill>
                <a:srgbClr val="E53526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d92da56d88_0_37"/>
          <p:cNvSpPr/>
          <p:nvPr/>
        </p:nvSpPr>
        <p:spPr>
          <a:xfrm>
            <a:off x="1993539" y="4445937"/>
            <a:ext cx="5606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Principio de autodeterminación</a:t>
            </a:r>
          </a:p>
        </p:txBody>
      </p:sp>
      <p:sp>
        <p:nvSpPr>
          <p:cNvPr id="94" name="Google Shape;94;gd92da56d88_0_37"/>
          <p:cNvSpPr/>
          <p:nvPr/>
        </p:nvSpPr>
        <p:spPr>
          <a:xfrm>
            <a:off x="8064474" y="4525461"/>
            <a:ext cx="994577" cy="99457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d92da56d88_0_37"/>
          <p:cNvSpPr/>
          <p:nvPr/>
        </p:nvSpPr>
        <p:spPr>
          <a:xfrm>
            <a:off x="1541328" y="2064999"/>
            <a:ext cx="5606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lvl="0" algn="r"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Interseccionalidad</a:t>
            </a:r>
            <a:endParaRPr sz="5000" dirty="0">
              <a:solidFill>
                <a:srgbClr val="E53526"/>
              </a:solidFill>
            </a:endParaRPr>
          </a:p>
        </p:txBody>
      </p:sp>
      <p:sp>
        <p:nvSpPr>
          <p:cNvPr id="97" name="Google Shape;97;gd92da56d88_0_37"/>
          <p:cNvSpPr/>
          <p:nvPr/>
        </p:nvSpPr>
        <p:spPr>
          <a:xfrm>
            <a:off x="7279949" y="1946775"/>
            <a:ext cx="994577" cy="94380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d92da56d88_0_37"/>
          <p:cNvSpPr/>
          <p:nvPr/>
        </p:nvSpPr>
        <p:spPr>
          <a:xfrm>
            <a:off x="23324703" y="603476"/>
            <a:ext cx="505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endParaRPr/>
          </a:p>
        </p:txBody>
      </p:sp>
      <p:sp>
        <p:nvSpPr>
          <p:cNvPr id="99" name="Google Shape;99;gd92da56d88_0_37"/>
          <p:cNvSpPr/>
          <p:nvPr/>
        </p:nvSpPr>
        <p:spPr>
          <a:xfrm>
            <a:off x="13284313" y="11069525"/>
            <a:ext cx="707362" cy="70736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92da56d88_0_37"/>
          <p:cNvSpPr/>
          <p:nvPr/>
        </p:nvSpPr>
        <p:spPr>
          <a:xfrm>
            <a:off x="14993130" y="1746701"/>
            <a:ext cx="1106501" cy="11065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89;gd92da56d88_0_37">
            <a:extLst>
              <a:ext uri="{FF2B5EF4-FFF2-40B4-BE49-F238E27FC236}">
                <a16:creationId xmlns:a16="http://schemas.microsoft.com/office/drawing/2014/main" id="{6A5988A7-9EFC-4E39-855A-62C2B526A670}"/>
              </a:ext>
            </a:extLst>
          </p:cNvPr>
          <p:cNvSpPr/>
          <p:nvPr/>
        </p:nvSpPr>
        <p:spPr>
          <a:xfrm>
            <a:off x="16952542" y="5095837"/>
            <a:ext cx="7204322" cy="319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Eliminación progresiva de la desconfianza de las mujeres indígenas hacia el Estado y sus organismos.</a:t>
            </a:r>
            <a:endParaRPr lang="es-ES" sz="5000" dirty="0">
              <a:solidFill>
                <a:srgbClr val="E53526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.</a:t>
            </a:r>
            <a:endParaRPr lang="es-ES" sz="5000" dirty="0">
              <a:solidFill>
                <a:srgbClr val="E53526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9;gd92da56d88_0_37">
            <a:extLst>
              <a:ext uri="{FF2B5EF4-FFF2-40B4-BE49-F238E27FC236}">
                <a16:creationId xmlns:a16="http://schemas.microsoft.com/office/drawing/2014/main" id="{95D409B6-F34D-4EDF-951E-3E667C728367}"/>
              </a:ext>
            </a:extLst>
          </p:cNvPr>
          <p:cNvSpPr/>
          <p:nvPr/>
        </p:nvSpPr>
        <p:spPr>
          <a:xfrm>
            <a:off x="17202419" y="9537736"/>
            <a:ext cx="675005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Necesidad de la asistencia por pares de preferencia mujeres y femineidades.</a:t>
            </a:r>
            <a:endParaRPr lang="es-ES" sz="5000" dirty="0">
              <a:solidFill>
                <a:srgbClr val="E53526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5000" dirty="0">
                <a:solidFill>
                  <a:srgbClr val="E53526"/>
                </a:solidFill>
              </a:rPr>
              <a:t>.</a:t>
            </a:r>
            <a:endParaRPr lang="es-ES" sz="5000" dirty="0">
              <a:solidFill>
                <a:srgbClr val="E53526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0;gd92da56d88_0_37">
            <a:extLst>
              <a:ext uri="{FF2B5EF4-FFF2-40B4-BE49-F238E27FC236}">
                <a16:creationId xmlns:a16="http://schemas.microsoft.com/office/drawing/2014/main" id="{96E1E5AF-2953-4CFB-9C74-1F9456FF75AB}"/>
              </a:ext>
            </a:extLst>
          </p:cNvPr>
          <p:cNvSpPr/>
          <p:nvPr/>
        </p:nvSpPr>
        <p:spPr>
          <a:xfrm>
            <a:off x="15546380" y="8422219"/>
            <a:ext cx="1106501" cy="11065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0;gd92da56d88_0_37">
            <a:extLst>
              <a:ext uri="{FF2B5EF4-FFF2-40B4-BE49-F238E27FC236}">
                <a16:creationId xmlns:a16="http://schemas.microsoft.com/office/drawing/2014/main" id="{C1C0E229-416F-4D77-9554-4294A1F70342}"/>
              </a:ext>
            </a:extLst>
          </p:cNvPr>
          <p:cNvSpPr/>
          <p:nvPr/>
        </p:nvSpPr>
        <p:spPr>
          <a:xfrm>
            <a:off x="8064474" y="8485311"/>
            <a:ext cx="1106501" cy="11065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94;gd92da56d88_0_37">
            <a:extLst>
              <a:ext uri="{FF2B5EF4-FFF2-40B4-BE49-F238E27FC236}">
                <a16:creationId xmlns:a16="http://schemas.microsoft.com/office/drawing/2014/main" id="{5ABCED43-5526-4561-A638-33529ED1D1E0}"/>
              </a:ext>
            </a:extLst>
          </p:cNvPr>
          <p:cNvSpPr/>
          <p:nvPr/>
        </p:nvSpPr>
        <p:spPr>
          <a:xfrm>
            <a:off x="15369010" y="4557760"/>
            <a:ext cx="994577" cy="99457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99;gd92da56d88_0_37">
            <a:extLst>
              <a:ext uri="{FF2B5EF4-FFF2-40B4-BE49-F238E27FC236}">
                <a16:creationId xmlns:a16="http://schemas.microsoft.com/office/drawing/2014/main" id="{545B63C9-2B02-46B0-A77B-2D2C0EC62E54}"/>
              </a:ext>
            </a:extLst>
          </p:cNvPr>
          <p:cNvSpPr/>
          <p:nvPr/>
        </p:nvSpPr>
        <p:spPr>
          <a:xfrm>
            <a:off x="9610346" y="10866638"/>
            <a:ext cx="707362" cy="70736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/>
        </p:nvSpPr>
        <p:spPr>
          <a:xfrm>
            <a:off x="9876025" y="5598846"/>
            <a:ext cx="13867800" cy="34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2"/>
              </a:solidFill>
            </a:endParaRP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" sz="4400" dirty="0">
                <a:solidFill>
                  <a:schemeClr val="bg2"/>
                </a:solidFill>
              </a:rPr>
              <a:t>Mujeres, niñas y </a:t>
            </a:r>
            <a:r>
              <a:rPr lang="es-ES_tradnl" sz="4400" dirty="0">
                <a:solidFill>
                  <a:schemeClr val="bg2"/>
                </a:solidFill>
              </a:rPr>
              <a:t>Mujeres indígenas LGTTBI.</a:t>
            </a:r>
            <a:endParaRPr lang="es-ES" sz="4400" dirty="0">
              <a:solidFill>
                <a:schemeClr val="bg2"/>
              </a:solidFill>
            </a:endParaRP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4400" dirty="0">
                <a:solidFill>
                  <a:schemeClr val="bg2"/>
                </a:solidFill>
              </a:rPr>
              <a:t>Niñas, niños y adolescentes indígenas.</a:t>
            </a:r>
            <a:endParaRPr lang="es-ES" sz="4400" dirty="0">
              <a:solidFill>
                <a:schemeClr val="bg2"/>
              </a:solidFill>
            </a:endParaRPr>
          </a:p>
          <a:p>
            <a:pPr marL="742950" lvl="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4400" dirty="0">
                <a:solidFill>
                  <a:schemeClr val="bg2"/>
                </a:solidFill>
              </a:rPr>
              <a:t>Mujeres indígenas adultas mayores. </a:t>
            </a:r>
            <a:endParaRPr sz="4400"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5000" b="0" i="0" u="none" strike="noStrike" cap="none" dirty="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40175" y="5598846"/>
            <a:ext cx="74796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Mujeres</a:t>
            </a:r>
            <a:r>
              <a:rPr lang="en-US" sz="7200" dirty="0">
                <a:solidFill>
                  <a:schemeClr val="lt1"/>
                </a:solidFill>
              </a:rPr>
              <a:t>, </a:t>
            </a:r>
            <a:r>
              <a:rPr lang="en-US" sz="7200" dirty="0" err="1">
                <a:solidFill>
                  <a:schemeClr val="lt1"/>
                </a:solidFill>
              </a:rPr>
              <a:t>Niñas</a:t>
            </a:r>
            <a:r>
              <a:rPr lang="en-US" sz="7200" dirty="0">
                <a:solidFill>
                  <a:schemeClr val="lt1"/>
                </a:solidFill>
              </a:rPr>
              <a:t> y </a:t>
            </a:r>
            <a:r>
              <a:rPr lang="en-US" sz="7200" dirty="0" err="1">
                <a:solidFill>
                  <a:schemeClr val="lt1"/>
                </a:solidFill>
              </a:rPr>
              <a:t>Femineidades</a:t>
            </a:r>
            <a:r>
              <a:rPr lang="en-US" sz="7200" dirty="0">
                <a:solidFill>
                  <a:schemeClr val="lt1"/>
                </a:solidFill>
              </a:rPr>
              <a:t> </a:t>
            </a:r>
            <a:r>
              <a:rPr lang="en-US" sz="7200" dirty="0" err="1">
                <a:solidFill>
                  <a:schemeClr val="lt1"/>
                </a:solidFill>
              </a:rPr>
              <a:t>indigenas</a:t>
            </a:r>
            <a:endParaRPr sz="7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0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/>
        </p:nvSpPr>
        <p:spPr>
          <a:xfrm>
            <a:off x="9876025" y="1890140"/>
            <a:ext cx="13867800" cy="1082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2"/>
              </a:solidFill>
            </a:endParaRP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3000" dirty="0">
                <a:solidFill>
                  <a:schemeClr val="bg2"/>
                </a:solidFill>
              </a:rPr>
              <a:t>Es necesaria la capacitación en un enfoque integral y holístico del problema de la violencia contra las mujeres indígenas, que aborde la desigualdad pasada y presente de índole institucional y estructural, en particular la discriminación racial y por razones de género que da origen a la violencia y la exacerba.</a:t>
            </a:r>
            <a:endParaRPr lang="es-ES" sz="3000" dirty="0">
              <a:solidFill>
                <a:schemeClr val="bg2"/>
              </a:solidFill>
            </a:endParaRP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3000" dirty="0">
                <a:solidFill>
                  <a:schemeClr val="bg2"/>
                </a:solidFill>
              </a:rPr>
              <a:t>Es necesaria la producción de estadísticas completas y desagregadas y documentación adecuada de las formas diferenciadas de violencia que afectan a las mujeres indígenas.</a:t>
            </a:r>
            <a:endParaRPr lang="es-ES" sz="3000" dirty="0">
              <a:solidFill>
                <a:schemeClr val="bg2"/>
              </a:solidFill>
            </a:endParaRP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3000" dirty="0">
                <a:solidFill>
                  <a:schemeClr val="bg2"/>
                </a:solidFill>
              </a:rPr>
              <a:t>Tener presentes los obstáculos particulares al acceso seguro, adecuado, efectivo y culturalmente apropiado a la justicia cuando sufren violaciones de sus derechos humanos</a:t>
            </a: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3000" dirty="0">
                <a:solidFill>
                  <a:schemeClr val="bg2"/>
                </a:solidFill>
              </a:rPr>
              <a:t>menester asegurar traductores e intérpretes para las mujeres indígenas, además de personal capacitado en la cosmovisión y valores culturales de las comunidades. </a:t>
            </a:r>
          </a:p>
          <a:p>
            <a:pPr marL="742950" indent="-742950">
              <a:buClr>
                <a:srgbClr val="E53526"/>
              </a:buClr>
              <a:buSzPts val="5400"/>
              <a:buFont typeface="+mj-lt"/>
              <a:buAutoNum type="arabicPeriod"/>
            </a:pPr>
            <a:r>
              <a:rPr lang="es-ES_tradnl" sz="3000" dirty="0">
                <a:solidFill>
                  <a:schemeClr val="bg2"/>
                </a:solidFill>
              </a:rPr>
              <a:t>Es preciso a fin de quebrar la desconfianza de las mujeres indígenas en el sistema de justicia occidental generando mecanismos de acercamiento geográficos para una accesibilidad a la justicia real, con el acompañamiento y la contención de pares mujeres y feminidades de ascendencia indígena o racializadas.</a:t>
            </a:r>
            <a:endParaRPr lang="es-ES" sz="3000" dirty="0">
              <a:solidFill>
                <a:schemeClr val="bg2"/>
              </a:solidFill>
            </a:endParaRPr>
          </a:p>
          <a:p>
            <a:pPr marL="742950" lvl="0" indent="-742950">
              <a:buClr>
                <a:srgbClr val="E53526"/>
              </a:buClr>
              <a:buSzPts val="5400"/>
              <a:buFont typeface="+mj-lt"/>
              <a:buAutoNum type="arabicPeriod"/>
            </a:pPr>
            <a:endParaRPr sz="4400"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5000" b="0" i="0" u="none" strike="noStrike" cap="none" dirty="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40175" y="5598846"/>
            <a:ext cx="74796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_tradnl" sz="6000" b="1" dirty="0">
                <a:solidFill>
                  <a:schemeClr val="bg1"/>
                </a:solidFill>
              </a:rPr>
              <a:t>Recomendaciones </a:t>
            </a:r>
            <a:endParaRPr sz="60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0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/>
        </p:nvSpPr>
        <p:spPr>
          <a:xfrm>
            <a:off x="2336725" y="3323850"/>
            <a:ext cx="11326800" cy="6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032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rgbClr val="283032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r>
              <a:rPr lang="en-U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Equip</a:t>
            </a:r>
            <a:r>
              <a:rPr lang="en-US" sz="7200">
                <a:solidFill>
                  <a:srgbClr val="FFFFFF"/>
                </a:solidFill>
              </a:rPr>
              <a:t>o</a:t>
            </a: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INECIP</a:t>
            </a:r>
            <a:endParaRPr sz="7200"/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3530" y="-570296"/>
            <a:ext cx="10847533" cy="1197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2820956" y="10157257"/>
            <a:ext cx="10160448" cy="125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onu.org.ar/IniciativaSpotlightArgentina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@SpotlightAmLat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#SpotlightFinDeLaViolencia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>
            <a:off x="2619376" y="10341810"/>
            <a:ext cx="0" cy="102670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SPOTLIGHT">
      <a:dk1>
        <a:srgbClr val="E53526"/>
      </a:dk1>
      <a:lt1>
        <a:srgbClr val="FFFFFF"/>
      </a:lt1>
      <a:dk2>
        <a:srgbClr val="404041"/>
      </a:dk2>
      <a:lt2>
        <a:srgbClr val="98B0BE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4D03D26C116F4E9848AACC1627749D" ma:contentTypeVersion="10" ma:contentTypeDescription="Crear nuevo documento." ma:contentTypeScope="" ma:versionID="d722633e676776d8e2ba03cf6e4875cb">
  <xsd:schema xmlns:xsd="http://www.w3.org/2001/XMLSchema" xmlns:xs="http://www.w3.org/2001/XMLSchema" xmlns:p="http://schemas.microsoft.com/office/2006/metadata/properties" xmlns:ns2="bcd640e7-9027-4825-8996-611fac5c83b2" targetNamespace="http://schemas.microsoft.com/office/2006/metadata/properties" ma:root="true" ma:fieldsID="a9c249d35d18f5654045191e0c8af0df" ns2:_="">
    <xsd:import namespace="bcd640e7-9027-4825-8996-611fac5c8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640e7-9027-4825-8996-611fac5c8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EA0E6B-8ECF-4E18-ADF4-BEBE87A539BE}"/>
</file>

<file path=customXml/itemProps2.xml><?xml version="1.0" encoding="utf-8"?>
<ds:datastoreItem xmlns:ds="http://schemas.openxmlformats.org/officeDocument/2006/customXml" ds:itemID="{18291501-E53A-4AD1-98F4-908A6A0228D3}"/>
</file>

<file path=customXml/itemProps3.xml><?xml version="1.0" encoding="utf-8"?>
<ds:datastoreItem xmlns:ds="http://schemas.openxmlformats.org/officeDocument/2006/customXml" ds:itemID="{D487DB37-2741-478D-B61A-881501527336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497</Words>
  <Application>Microsoft Office PowerPoint</Application>
  <PresentationFormat>Personalizado</PresentationFormat>
  <Paragraphs>41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Roboto</vt:lpstr>
      <vt:lpstr>Arial</vt:lpstr>
      <vt:lpstr>Calibri</vt:lpstr>
      <vt:lpstr>Lato Light</vt:lpstr>
      <vt:lpstr>Helvetica Neue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Meibel</dc:creator>
  <cp:lastModifiedBy>Celeste Pousa</cp:lastModifiedBy>
  <cp:revision>6</cp:revision>
  <dcterms:modified xsi:type="dcterms:W3CDTF">2021-06-15T22:50:01Z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0x0101003F4D03D26C116F4E9848AACC1627749D</vt:lpwstr>
  </property>
</Properties>
</file>